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310" r:id="rId2"/>
    <p:sldId id="311" r:id="rId3"/>
    <p:sldId id="312" r:id="rId4"/>
    <p:sldId id="313" r:id="rId5"/>
    <p:sldId id="322" r:id="rId6"/>
    <p:sldId id="274" r:id="rId7"/>
    <p:sldId id="314" r:id="rId8"/>
    <p:sldId id="315" r:id="rId9"/>
    <p:sldId id="316" r:id="rId10"/>
    <p:sldId id="317" r:id="rId11"/>
    <p:sldId id="318" r:id="rId12"/>
    <p:sldId id="319" r:id="rId13"/>
    <p:sldId id="320" r:id="rId14"/>
    <p:sldId id="321" r:id="rId15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vsnitt" id="{2B59B320-F250-489A-918A-63A37F4D067D}">
          <p14:sldIdLst>
            <p14:sldId id="310"/>
            <p14:sldId id="311"/>
            <p14:sldId id="312"/>
            <p14:sldId id="313"/>
            <p14:sldId id="322"/>
            <p14:sldId id="274"/>
            <p14:sldId id="314"/>
            <p14:sldId id="315"/>
            <p14:sldId id="316"/>
            <p14:sldId id="317"/>
            <p14:sldId id="318"/>
            <p14:sldId id="319"/>
            <p14:sldId id="320"/>
            <p14:sldId id="32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331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F9900"/>
    <a:srgbClr val="FF7C80"/>
    <a:srgbClr val="FF99CC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20" autoAdjust="0"/>
    <p:restoredTop sz="70135" autoAdjust="0"/>
  </p:normalViewPr>
  <p:slideViewPr>
    <p:cSldViewPr snapToGrid="0" showGuides="1">
      <p:cViewPr varScale="1">
        <p:scale>
          <a:sx n="61" d="100"/>
          <a:sy n="61" d="100"/>
        </p:scale>
        <p:origin x="1291" y="38"/>
      </p:cViewPr>
      <p:guideLst>
        <p:guide orient="horz" pos="2160"/>
        <p:guide pos="3840"/>
        <p:guide pos="331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9200" cy="79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5" Type="http://schemas.openxmlformats.org/officeDocument/2006/relationships/chartUserShapes" Target="../drawings/drawing1.xml"/><Relationship Id="rId4" Type="http://schemas.openxmlformats.org/officeDocument/2006/relationships/oleObject" Target="file:///\\fileshare\common\SKL\Gemensam\Avd%20ekonomi%20&amp;%20styrning\Demokrati%20och%20styrning\9.%20Revision\Standard%20kommunal%20r&#228;kenskapsrevision\F&#246;rvaltning%202023%20och%20fram&#229;t\Kopia%20av%20Utv&#228;rdering%20KISA%20-%20slutliga%20tabeller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\\fileshare\common\SKL\Gemensam\Avd%20ekonomi%20&amp;%20styrning\Demokrati%20och%20styrning\9.%20Revision\Standard%20kommunal%20r&#228;kenskapsrevision\F&#246;rvaltning%202023%20och%20fram&#229;t\Kopia%20av%20Utv&#228;rdering%20KISA%20-%20slutliga%20tabeller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sv-SE"/>
              <a:t>Revisionen uppmärksammat fler eller färre områden,</a:t>
            </a:r>
          </a:p>
          <a:p>
            <a:pPr>
              <a:defRPr/>
            </a:pPr>
            <a:r>
              <a:rPr lang="sv-SE"/>
              <a:t> per grupp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sv-SE"/>
        </a:p>
      </c:txPr>
    </c:title>
    <c:autoTitleDeleted val="0"/>
    <c:plotArea>
      <c:layout>
        <c:manualLayout>
          <c:layoutTarget val="inner"/>
          <c:xMode val="edge"/>
          <c:yMode val="edge"/>
          <c:x val="0.14752498037505204"/>
          <c:y val="0.17809718905428615"/>
          <c:w val="0.82368493406235621"/>
          <c:h val="0.64552578426059803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'Q13'!$A$5</c:f>
              <c:strCache>
                <c:ptCount val="1"/>
                <c:pt idx="0">
                  <c:v>Nej</c:v>
                </c:pt>
              </c:strCache>
            </c:strRef>
          </c:tx>
          <c:spPr>
            <a:solidFill>
              <a:srgbClr val="E06C00"/>
            </a:solidFill>
            <a:ln w="12700">
              <a:solidFill>
                <a:srgbClr val="F7F7F7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sv-SE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'Q13'!$C$4:$F$4</c:f>
              <c:strCache>
                <c:ptCount val="4"/>
                <c:pt idx="0">
                  <c:v>Ekonomichefer
(n=225)</c:v>
                </c:pt>
                <c:pt idx="1">
                  <c:v>Förtroendevalda 
revisorer
(n=216)</c:v>
                </c:pt>
                <c:pt idx="2">
                  <c:v>Revisionskontor
(n=20)</c:v>
                </c:pt>
                <c:pt idx="3">
                  <c:v>Yrkesrevisorer
(n=63)</c:v>
                </c:pt>
              </c:strCache>
              <c:extLst/>
            </c:strRef>
          </c:cat>
          <c:val>
            <c:numRef>
              <c:f>'Q13'!$C$5:$F$5</c:f>
              <c:numCache>
                <c:formatCode>0%</c:formatCode>
                <c:ptCount val="4"/>
                <c:pt idx="0">
                  <c:v>0.33333333333333298</c:v>
                </c:pt>
                <c:pt idx="1">
                  <c:v>0.592592592592593</c:v>
                </c:pt>
                <c:pt idx="2">
                  <c:v>0.7</c:v>
                </c:pt>
                <c:pt idx="3">
                  <c:v>0.11111111111111099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F340-4F22-B116-95604A576AB4}"/>
            </c:ext>
          </c:extLst>
        </c:ser>
        <c:ser>
          <c:idx val="1"/>
          <c:order val="1"/>
          <c:tx>
            <c:strRef>
              <c:f>'Q13'!$A$6</c:f>
              <c:strCache>
                <c:ptCount val="1"/>
                <c:pt idx="0">
                  <c:v>Ja, fler </c:v>
                </c:pt>
              </c:strCache>
            </c:strRef>
          </c:tx>
          <c:spPr>
            <a:solidFill>
              <a:srgbClr val="C4A176"/>
            </a:solidFill>
            <a:ln w="12700">
              <a:solidFill>
                <a:srgbClr val="F7F7F7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50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'Q13'!$C$4:$F$4</c:f>
              <c:strCache>
                <c:ptCount val="4"/>
                <c:pt idx="0">
                  <c:v>Ekonomichefer
(n=225)</c:v>
                </c:pt>
                <c:pt idx="1">
                  <c:v>Förtroendevalda 
revisorer
(n=216)</c:v>
                </c:pt>
                <c:pt idx="2">
                  <c:v>Revisionskontor
(n=20)</c:v>
                </c:pt>
                <c:pt idx="3">
                  <c:v>Yrkesrevisorer
(n=63)</c:v>
                </c:pt>
              </c:strCache>
              <c:extLst/>
            </c:strRef>
          </c:cat>
          <c:val>
            <c:numRef>
              <c:f>'Q13'!$C$6:$F$6</c:f>
              <c:numCache>
                <c:formatCode>0%</c:formatCode>
                <c:ptCount val="4"/>
                <c:pt idx="0">
                  <c:v>0.56444444444444497</c:v>
                </c:pt>
                <c:pt idx="1">
                  <c:v>0.24537037037036999</c:v>
                </c:pt>
                <c:pt idx="2">
                  <c:v>0.15</c:v>
                </c:pt>
                <c:pt idx="3">
                  <c:v>0.82539682539682502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F340-4F22-B116-95604A576AB4}"/>
            </c:ext>
          </c:extLst>
        </c:ser>
        <c:ser>
          <c:idx val="2"/>
          <c:order val="2"/>
          <c:tx>
            <c:strRef>
              <c:f>'Q13'!$A$7</c:f>
              <c:strCache>
                <c:ptCount val="1"/>
                <c:pt idx="0">
                  <c:v>Ja, färre </c:v>
                </c:pt>
              </c:strCache>
            </c:strRef>
          </c:tx>
          <c:spPr>
            <a:solidFill>
              <a:srgbClr val="0070C0"/>
            </a:solidFill>
            <a:ln w="12700">
              <a:solidFill>
                <a:srgbClr val="F7F7F7"/>
              </a:solidFill>
            </a:ln>
            <a:effectLst/>
          </c:spPr>
          <c:invertIfNegative val="0"/>
          <c:dLbls>
            <c:dLbl>
              <c:idx val="1"/>
              <c:layout>
                <c:manualLayout>
                  <c:x val="3.5083916400091824E-3"/>
                  <c:y val="5.532740865368592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92A-43B0-AD7F-3B0BF671C5FF}"/>
                </c:ext>
              </c:extLst>
            </c:dLbl>
            <c:dLbl>
              <c:idx val="3"/>
              <c:layout>
                <c:manualLayout>
                  <c:x val="4.6778555200122432E-3"/>
                  <c:y val="2.1782444351844854E-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92A-43B0-AD7F-3B0BF671C5F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bg1">
                        <a:lumMod val="9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'Q13'!$C$4:$F$4</c:f>
              <c:strCache>
                <c:ptCount val="4"/>
                <c:pt idx="0">
                  <c:v>Ekonomichefer
(n=225)</c:v>
                </c:pt>
                <c:pt idx="1">
                  <c:v>Förtroendevalda 
revisorer
(n=216)</c:v>
                </c:pt>
                <c:pt idx="2">
                  <c:v>Revisionskontor
(n=20)</c:v>
                </c:pt>
                <c:pt idx="3">
                  <c:v>Yrkesrevisorer
(n=63)</c:v>
                </c:pt>
              </c:strCache>
              <c:extLst/>
            </c:strRef>
          </c:cat>
          <c:val>
            <c:numRef>
              <c:f>'Q13'!$C$7:$F$7</c:f>
              <c:numCache>
                <c:formatCode>0%</c:formatCode>
                <c:ptCount val="4"/>
                <c:pt idx="0">
                  <c:v>4.4444444444444398E-2</c:v>
                </c:pt>
                <c:pt idx="1">
                  <c:v>2.3148148148148199E-2</c:v>
                </c:pt>
                <c:pt idx="2">
                  <c:v>0.15</c:v>
                </c:pt>
                <c:pt idx="3">
                  <c:v>1.58730158730159E-2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F340-4F22-B116-95604A576AB4}"/>
            </c:ext>
          </c:extLst>
        </c:ser>
        <c:ser>
          <c:idx val="3"/>
          <c:order val="3"/>
          <c:tx>
            <c:strRef>
              <c:f>'Q13'!$A$8</c:f>
              <c:strCache>
                <c:ptCount val="1"/>
                <c:pt idx="0">
                  <c:v>Vet inte</c:v>
                </c:pt>
              </c:strCache>
            </c:strRef>
          </c:tx>
          <c:spPr>
            <a:solidFill>
              <a:srgbClr val="4F5859"/>
            </a:solidFill>
            <a:ln w="12700">
              <a:solidFill>
                <a:srgbClr val="F7F7F7"/>
              </a:solidFill>
            </a:ln>
            <a:effectLst/>
          </c:spPr>
          <c:invertIfNegative val="0"/>
          <c:dLbls>
            <c:dLbl>
              <c:idx val="2"/>
              <c:layout>
                <c:manualLayout>
                  <c:x val="-1.1519587553110465E-2"/>
                  <c:y val="2.904471129874992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7573032789096766E-2"/>
                      <c:h val="5.882131272772184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F340-4F22-B116-95604A576AB4}"/>
                </c:ext>
              </c:extLst>
            </c:dLbl>
            <c:dLbl>
              <c:idx val="3"/>
              <c:layout>
                <c:manualLayout>
                  <c:x val="3.5083916400091824E-3"/>
                  <c:y val="1.0143241077589269E-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92A-43B0-AD7F-3B0BF671C5F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bg1">
                        <a:lumMod val="9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'Q13'!$C$4:$F$4</c:f>
              <c:strCache>
                <c:ptCount val="4"/>
                <c:pt idx="0">
                  <c:v>Ekonomichefer
(n=225)</c:v>
                </c:pt>
                <c:pt idx="1">
                  <c:v>Förtroendevalda 
revisorer
(n=216)</c:v>
                </c:pt>
                <c:pt idx="2">
                  <c:v>Revisionskontor
(n=20)</c:v>
                </c:pt>
                <c:pt idx="3">
                  <c:v>Yrkesrevisorer
(n=63)</c:v>
                </c:pt>
              </c:strCache>
              <c:extLst/>
            </c:strRef>
          </c:cat>
          <c:val>
            <c:numRef>
              <c:f>'Q13'!$C$8:$F$8</c:f>
              <c:numCache>
                <c:formatCode>0%</c:formatCode>
                <c:ptCount val="4"/>
                <c:pt idx="0">
                  <c:v>5.7777777777777803E-2</c:v>
                </c:pt>
                <c:pt idx="1">
                  <c:v>0.13888888888888901</c:v>
                </c:pt>
                <c:pt idx="2">
                  <c:v>0</c:v>
                </c:pt>
                <c:pt idx="3">
                  <c:v>4.7619047619047603E-2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4-F340-4F22-B116-95604A576AB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2"/>
        <c:overlap val="100"/>
        <c:axId val="1074344543"/>
        <c:axId val="1074342047"/>
      </c:barChart>
      <c:catAx>
        <c:axId val="1074344543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1074342047"/>
        <c:crosses val="autoZero"/>
        <c:auto val="1"/>
        <c:lblAlgn val="ctr"/>
        <c:lblOffset val="100"/>
        <c:noMultiLvlLbl val="0"/>
      </c:catAx>
      <c:valAx>
        <c:axId val="107434204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 w="635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v-SE"/>
          </a:p>
        </c:txPr>
        <c:crossAx val="1074344543"/>
        <c:crosses val="max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sv-SE"/>
        </a:p>
      </c:txPr>
    </c:legend>
    <c:plotVisOnly val="1"/>
    <c:dispBlanksAs val="gap"/>
    <c:showDLblsOverMax val="0"/>
    <c:extLst/>
  </c:chart>
  <c:spPr>
    <a:solidFill>
      <a:srgbClr val="F7F7F7"/>
    </a:solidFill>
    <a:ln w="9525" cap="flat" cmpd="sng" algn="ctr">
      <a:noFill/>
      <a:round/>
    </a:ln>
    <a:effectLst/>
  </c:spPr>
  <c:txPr>
    <a:bodyPr/>
    <a:lstStyle/>
    <a:p>
      <a:pPr>
        <a:defRPr sz="140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4">
    <c:autoUpdate val="0"/>
  </c:externalData>
  <c:userShapes r:id="rId5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sv-SE"/>
              <a:t>Tillräckligt anpassad standard för kommunal räkenskapsrevision, per grupp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sv-SE"/>
        </a:p>
      </c:txPr>
    </c:title>
    <c:autoTitleDeleted val="0"/>
    <c:plotArea>
      <c:layout>
        <c:manualLayout>
          <c:layoutTarget val="inner"/>
          <c:xMode val="edge"/>
          <c:yMode val="edge"/>
          <c:x val="0.17955830413996215"/>
          <c:y val="0.10765932529775533"/>
          <c:w val="0.7846797228106579"/>
          <c:h val="0.73333337645191032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'Q15'!$A$5</c:f>
              <c:strCache>
                <c:ptCount val="1"/>
                <c:pt idx="0">
                  <c:v>Ja</c:v>
                </c:pt>
              </c:strCache>
            </c:strRef>
          </c:tx>
          <c:spPr>
            <a:solidFill>
              <a:srgbClr val="E06C00"/>
            </a:solidFill>
            <a:ln w="12700">
              <a:solidFill>
                <a:srgbClr val="F7F7F7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sv-SE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'Q15'!$C$4:$F$4</c:f>
              <c:strCache>
                <c:ptCount val="4"/>
                <c:pt idx="0">
                  <c:v>Ekonomichefer
(n=223)</c:v>
                </c:pt>
                <c:pt idx="1">
                  <c:v>Förtroendevalda 
revisorer
(n=217)</c:v>
                </c:pt>
                <c:pt idx="2">
                  <c:v>Revisionskontor
(n=20)</c:v>
                </c:pt>
                <c:pt idx="3">
                  <c:v>Yrkesrevisorer
(n=63)</c:v>
                </c:pt>
              </c:strCache>
              <c:extLst/>
            </c:strRef>
          </c:cat>
          <c:val>
            <c:numRef>
              <c:f>'Q15'!$C$5:$F$5</c:f>
              <c:numCache>
                <c:formatCode>0%</c:formatCode>
                <c:ptCount val="4"/>
                <c:pt idx="0">
                  <c:v>0.28251121076233199</c:v>
                </c:pt>
                <c:pt idx="1">
                  <c:v>0.38709677419354799</c:v>
                </c:pt>
                <c:pt idx="2">
                  <c:v>0.35</c:v>
                </c:pt>
                <c:pt idx="3">
                  <c:v>0.50793650793650802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8E09-49BA-9A25-5499D3EFBAB7}"/>
            </c:ext>
          </c:extLst>
        </c:ser>
        <c:ser>
          <c:idx val="1"/>
          <c:order val="1"/>
          <c:tx>
            <c:strRef>
              <c:f>'Q15'!$A$6</c:f>
              <c:strCache>
                <c:ptCount val="1"/>
                <c:pt idx="0">
                  <c:v>Nej</c:v>
                </c:pt>
              </c:strCache>
            </c:strRef>
          </c:tx>
          <c:spPr>
            <a:solidFill>
              <a:srgbClr val="C4A176"/>
            </a:solidFill>
            <a:ln w="12700">
              <a:solidFill>
                <a:srgbClr val="F7F7F7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50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'Q15'!$C$4:$F$4</c:f>
              <c:strCache>
                <c:ptCount val="4"/>
                <c:pt idx="0">
                  <c:v>Ekonomichefer
(n=223)</c:v>
                </c:pt>
                <c:pt idx="1">
                  <c:v>Förtroendevalda 
revisorer
(n=217)</c:v>
                </c:pt>
                <c:pt idx="2">
                  <c:v>Revisionskontor
(n=20)</c:v>
                </c:pt>
                <c:pt idx="3">
                  <c:v>Yrkesrevisorer
(n=63)</c:v>
                </c:pt>
              </c:strCache>
              <c:extLst/>
            </c:strRef>
          </c:cat>
          <c:val>
            <c:numRef>
              <c:f>'Q15'!$C$6:$F$6</c:f>
              <c:numCache>
                <c:formatCode>0%</c:formatCode>
                <c:ptCount val="4"/>
                <c:pt idx="0">
                  <c:v>0.31390134529148001</c:v>
                </c:pt>
                <c:pt idx="1">
                  <c:v>9.6774193548387094E-2</c:v>
                </c:pt>
                <c:pt idx="2">
                  <c:v>0.4</c:v>
                </c:pt>
                <c:pt idx="3">
                  <c:v>0.158730158730159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8E09-49BA-9A25-5499D3EFBAB7}"/>
            </c:ext>
          </c:extLst>
        </c:ser>
        <c:ser>
          <c:idx val="2"/>
          <c:order val="2"/>
          <c:tx>
            <c:strRef>
              <c:f>'Q15'!$A$7</c:f>
              <c:strCache>
                <c:ptCount val="1"/>
                <c:pt idx="0">
                  <c:v>Vet inte</c:v>
                </c:pt>
              </c:strCache>
            </c:strRef>
          </c:tx>
          <c:spPr>
            <a:solidFill>
              <a:srgbClr val="4F5859"/>
            </a:solidFill>
            <a:ln w="12700">
              <a:solidFill>
                <a:srgbClr val="F7F7F7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bg2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'Q15'!$C$4:$F$4</c:f>
              <c:strCache>
                <c:ptCount val="4"/>
                <c:pt idx="0">
                  <c:v>Ekonomichefer
(n=223)</c:v>
                </c:pt>
                <c:pt idx="1">
                  <c:v>Förtroendevalda 
revisorer
(n=217)</c:v>
                </c:pt>
                <c:pt idx="2">
                  <c:v>Revisionskontor
(n=20)</c:v>
                </c:pt>
                <c:pt idx="3">
                  <c:v>Yrkesrevisorer
(n=63)</c:v>
                </c:pt>
              </c:strCache>
              <c:extLst/>
            </c:strRef>
          </c:cat>
          <c:val>
            <c:numRef>
              <c:f>'Q15'!$C$7:$F$7</c:f>
              <c:numCache>
                <c:formatCode>0%</c:formatCode>
                <c:ptCount val="4"/>
                <c:pt idx="0">
                  <c:v>0.40358744394618801</c:v>
                </c:pt>
                <c:pt idx="1">
                  <c:v>0.51612903225806495</c:v>
                </c:pt>
                <c:pt idx="2">
                  <c:v>0.25</c:v>
                </c:pt>
                <c:pt idx="3">
                  <c:v>0.33333333333333298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8E09-49BA-9A25-5499D3EFBAB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2"/>
        <c:overlap val="100"/>
        <c:axId val="1074344543"/>
        <c:axId val="1074342047"/>
      </c:barChart>
      <c:catAx>
        <c:axId val="1074344543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1074342047"/>
        <c:crosses val="autoZero"/>
        <c:auto val="1"/>
        <c:lblAlgn val="ctr"/>
        <c:lblOffset val="100"/>
        <c:noMultiLvlLbl val="0"/>
      </c:catAx>
      <c:valAx>
        <c:axId val="107434204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 w="635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v-SE"/>
          </a:p>
        </c:txPr>
        <c:crossAx val="1074344543"/>
        <c:crosses val="max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sv-SE"/>
        </a:p>
      </c:txPr>
    </c:legend>
    <c:plotVisOnly val="1"/>
    <c:dispBlanksAs val="gap"/>
    <c:showDLblsOverMax val="0"/>
    <c:extLst/>
  </c:chart>
  <c:spPr>
    <a:solidFill>
      <a:srgbClr val="F7F7F7"/>
    </a:solidFill>
    <a:ln w="9525" cap="flat" cmpd="sng" algn="ctr">
      <a:noFill/>
      <a:round/>
    </a:ln>
    <a:effectLst/>
  </c:spPr>
  <c:txPr>
    <a:bodyPr/>
    <a:lstStyle/>
    <a:p>
      <a:pPr>
        <a:defRPr sz="140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0.21601</cdr:y>
    </cdr:from>
    <cdr:to>
      <cdr:x>0.16139</cdr:x>
      <cdr:y>0.84619</cdr:y>
    </cdr:to>
    <cdr:sp macro="" textlink="">
      <cdr:nvSpPr>
        <cdr:cNvPr id="2" name="textruta 1">
          <a:extLst xmlns:a="http://schemas.openxmlformats.org/drawingml/2006/main">
            <a:ext uri="{FF2B5EF4-FFF2-40B4-BE49-F238E27FC236}">
              <a16:creationId xmlns:a16="http://schemas.microsoft.com/office/drawing/2014/main" id="{F2E0264A-BA1A-4EC2-A5A6-8B70173B96D8}"/>
            </a:ext>
          </a:extLst>
        </cdr:cNvPr>
        <cdr:cNvSpPr txBox="1"/>
      </cdr:nvSpPr>
      <cdr:spPr>
        <a:xfrm xmlns:a="http://schemas.openxmlformats.org/drawingml/2006/main">
          <a:off x="0" y="991651"/>
          <a:ext cx="1752600" cy="289310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sv-SE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sv-SE" sz="1400" dirty="0"/>
            <a:t>Ekonomichefer</a:t>
          </a:r>
          <a:br>
            <a:rPr lang="sv-SE" sz="1400" dirty="0"/>
          </a:br>
          <a:r>
            <a:rPr lang="sv-SE" sz="1400" dirty="0"/>
            <a:t>(n=225)</a:t>
          </a:r>
        </a:p>
        <a:p xmlns:a="http://schemas.openxmlformats.org/drawingml/2006/main">
          <a:endParaRPr lang="sv-SE" sz="1400" dirty="0"/>
        </a:p>
        <a:p xmlns:a="http://schemas.openxmlformats.org/drawingml/2006/main">
          <a:r>
            <a:rPr lang="sv-SE" sz="1400" dirty="0"/>
            <a:t>Förtroendevalda revisorer</a:t>
          </a:r>
        </a:p>
        <a:p xmlns:a="http://schemas.openxmlformats.org/drawingml/2006/main">
          <a:r>
            <a:rPr lang="sv-SE" sz="1400" dirty="0"/>
            <a:t>(n=216)</a:t>
          </a:r>
        </a:p>
        <a:p xmlns:a="http://schemas.openxmlformats.org/drawingml/2006/main">
          <a:endParaRPr lang="sv-SE" sz="1400" dirty="0"/>
        </a:p>
        <a:p xmlns:a="http://schemas.openxmlformats.org/drawingml/2006/main">
          <a:r>
            <a:rPr lang="sv-SE" sz="1400" dirty="0"/>
            <a:t>Sakkunniga </a:t>
          </a:r>
        </a:p>
        <a:p xmlns:a="http://schemas.openxmlformats.org/drawingml/2006/main">
          <a:r>
            <a:rPr lang="sv-SE" sz="1400" dirty="0"/>
            <a:t>Revisionskontor</a:t>
          </a:r>
        </a:p>
        <a:p xmlns:a="http://schemas.openxmlformats.org/drawingml/2006/main">
          <a:r>
            <a:rPr lang="sv-SE" sz="1400" dirty="0"/>
            <a:t>(n=20)</a:t>
          </a:r>
        </a:p>
        <a:p xmlns:a="http://schemas.openxmlformats.org/drawingml/2006/main">
          <a:endParaRPr lang="sv-SE" sz="1400" dirty="0"/>
        </a:p>
        <a:p xmlns:a="http://schemas.openxmlformats.org/drawingml/2006/main">
          <a:r>
            <a:rPr lang="sv-SE" sz="1400" dirty="0"/>
            <a:t>Sakkunniga byrå</a:t>
          </a:r>
        </a:p>
        <a:p xmlns:a="http://schemas.openxmlformats.org/drawingml/2006/main">
          <a:r>
            <a:rPr lang="sv-SE" sz="1400" dirty="0"/>
            <a:t>(n=63)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D45CB9-91DB-4C60-994D-D80C1013C1D3}" type="datetimeFigureOut">
              <a:rPr lang="sv-SE" smtClean="0"/>
              <a:t>2024-12-10</a:t>
            </a:fld>
            <a:endParaRPr lang="sv-S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F08AF9-9554-4EE2-A440-5C7021ACD2F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971423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F08AF9-9554-4EE2-A440-5C7021ACD2F9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520211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8" name="Google Shape;2188;g1336338f345_0_16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89" name="Google Shape;2189;g1336338f345_0_169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sv-SE" dirty="0"/>
              <a:t>Betona att sakkunnig, trots att den arbetar på uppdrag av de förtroendevalda, så ska denna vara självständig i hela processen dvs. göra sin planering och riskbedömning.</a:t>
            </a:r>
          </a:p>
          <a:p>
            <a:r>
              <a:rPr lang="sv-SE" dirty="0"/>
              <a:t>Förtroendevalda en mycket bra källa till kunskap dvs. input till planeringen och riskanalysen.</a:t>
            </a:r>
          </a:p>
          <a:p>
            <a:pPr marL="171450" indent="-171450">
              <a:buFont typeface="Wingdings" panose="05000000000000000000" pitchFamily="2" charset="2"/>
              <a:buChar char="à"/>
            </a:pPr>
            <a:r>
              <a:rPr lang="sv-SE" dirty="0">
                <a:sym typeface="Wingdings" panose="05000000000000000000" pitchFamily="2" charset="2"/>
              </a:rPr>
              <a:t>Bra att kräva uppstartsmöte etc. och få information om planeringen om ni inte har fått t ex vara med i uppstartsmöte.</a:t>
            </a:r>
          </a:p>
        </p:txBody>
      </p:sp>
      <p:sp>
        <p:nvSpPr>
          <p:cNvPr id="2190" name="Google Shape;2190;g1336338f345_0_169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F08AF9-9554-4EE2-A440-5C7021ACD2F9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779850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sida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6A599B0-D74C-007F-2560-651E332326F5}"/>
              </a:ext>
            </a:extLst>
          </p:cNvPr>
          <p:cNvSpPr/>
          <p:nvPr userDrawn="1"/>
        </p:nvSpPr>
        <p:spPr>
          <a:xfrm>
            <a:off x="10013324" y="6021388"/>
            <a:ext cx="1338889" cy="70138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1" name="object 4">
            <a:extLst>
              <a:ext uri="{FF2B5EF4-FFF2-40B4-BE49-F238E27FC236}">
                <a16:creationId xmlns:a16="http://schemas.microsoft.com/office/drawing/2014/main" id="{C0F59BF4-714B-E25B-7C47-9CD0192298E6}"/>
              </a:ext>
            </a:extLst>
          </p:cNvPr>
          <p:cNvSpPr txBox="1">
            <a:spLocks noGrp="1"/>
          </p:cNvSpPr>
          <p:nvPr>
            <p:ph type="ctrTitle" hasCustomPrompt="1"/>
          </p:nvPr>
        </p:nvSpPr>
        <p:spPr>
          <a:xfrm>
            <a:off x="839788" y="2406993"/>
            <a:ext cx="10512425" cy="566822"/>
          </a:xfrm>
          <a:prstGeom prst="rect">
            <a:avLst/>
          </a:prstGeom>
        </p:spPr>
        <p:txBody>
          <a:bodyPr vert="horz" wrap="square" lIns="0" tIns="12700" rIns="0" bIns="0" rtlCol="0" anchor="b">
            <a:spAutoFit/>
          </a:bodyPr>
          <a:lstStyle>
            <a:lvl1pPr algn="ctr">
              <a:defRPr b="1"/>
            </a:lvl1pPr>
          </a:lstStyle>
          <a:p>
            <a:pPr marL="16510">
              <a:lnSpc>
                <a:spcPct val="100000"/>
              </a:lnSpc>
              <a:spcBef>
                <a:spcPts val="100"/>
              </a:spcBef>
            </a:pPr>
            <a:r>
              <a:rPr lang="sv-SE" spc="85" dirty="0"/>
              <a:t>RUBRIK (SKRIVS I VERSALER)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10B7F55A-E0EF-D533-02D1-D0330275C81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23243" y="3033712"/>
            <a:ext cx="8545513" cy="182162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 err="1"/>
              <a:t>Underrubrik</a:t>
            </a:r>
            <a:endParaRPr lang="sv-SE" dirty="0"/>
          </a:p>
        </p:txBody>
      </p:sp>
      <p:pic>
        <p:nvPicPr>
          <p:cNvPr id="9" name="Picture 8" descr="Shape, arrow&#10;&#10;Description automatically generated">
            <a:extLst>
              <a:ext uri="{FF2B5EF4-FFF2-40B4-BE49-F238E27FC236}">
                <a16:creationId xmlns:a16="http://schemas.microsoft.com/office/drawing/2014/main" id="{8FFCCAFD-E46B-2BE4-9D69-9545C48ED5C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7975" y="4506133"/>
            <a:ext cx="1460750" cy="2345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9670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ch färgad platta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11FC650E-5033-0D1A-387A-BAF5841A316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44717" y="836613"/>
            <a:ext cx="4955996" cy="107949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00"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RUBRIK (SKRIVS I VERSALER)</a:t>
            </a:r>
            <a:endParaRPr lang="sv-SE" dirty="0"/>
          </a:p>
        </p:txBody>
      </p:sp>
      <p:sp>
        <p:nvSpPr>
          <p:cNvPr id="18" name="Text Placeholder 27">
            <a:extLst>
              <a:ext uri="{FF2B5EF4-FFF2-40B4-BE49-F238E27FC236}">
                <a16:creationId xmlns:a16="http://schemas.microsoft.com/office/drawing/2014/main" id="{95072C98-FD52-48A7-D661-A580E48DDF2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45050" y="2060575"/>
            <a:ext cx="4955663" cy="39608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accent1"/>
                </a:solidFill>
              </a:defRPr>
            </a:lvl1pPr>
            <a:lvl2pPr marL="457200" indent="0">
              <a:buNone/>
              <a:defRPr sz="1600">
                <a:solidFill>
                  <a:schemeClr val="accent1"/>
                </a:solidFill>
              </a:defRPr>
            </a:lvl2pPr>
            <a:lvl3pPr>
              <a:defRPr sz="1600">
                <a:solidFill>
                  <a:schemeClr val="accent1"/>
                </a:solidFill>
              </a:defRPr>
            </a:lvl3pPr>
            <a:lvl4pPr>
              <a:defRPr sz="1600">
                <a:solidFill>
                  <a:schemeClr val="accent1"/>
                </a:solidFill>
              </a:defRPr>
            </a:lvl4pPr>
            <a:lvl5pPr>
              <a:defRPr sz="1600">
                <a:solidFill>
                  <a:schemeClr val="accent1"/>
                </a:solidFill>
              </a:defRPr>
            </a:lvl5pPr>
            <a:lvl6pPr>
              <a:defRPr sz="1600">
                <a:solidFill>
                  <a:schemeClr val="accent1"/>
                </a:solidFill>
              </a:defRPr>
            </a:lvl6pPr>
          </a:lstStyle>
          <a:p>
            <a:pPr lvl="0"/>
            <a:r>
              <a:rPr lang="en-US" dirty="0" err="1"/>
              <a:t>Klicka</a:t>
            </a:r>
            <a:r>
              <a:rPr lang="en-US" dirty="0"/>
              <a:t> </a:t>
            </a:r>
            <a:r>
              <a:rPr lang="en-US" dirty="0" err="1"/>
              <a:t>här</a:t>
            </a:r>
            <a:r>
              <a:rPr lang="en-US" dirty="0"/>
              <a:t> för </a:t>
            </a:r>
            <a:r>
              <a:rPr lang="en-US" dirty="0" err="1"/>
              <a:t>att</a:t>
            </a:r>
            <a:r>
              <a:rPr lang="en-US" dirty="0"/>
              <a:t> </a:t>
            </a:r>
            <a:r>
              <a:rPr lang="en-US" dirty="0" err="1"/>
              <a:t>lägga</a:t>
            </a:r>
            <a:r>
              <a:rPr lang="en-US" dirty="0"/>
              <a:t> till text, </a:t>
            </a:r>
            <a:r>
              <a:rPr lang="en-US" dirty="0" err="1"/>
              <a:t>citat</a:t>
            </a:r>
            <a:r>
              <a:rPr lang="en-US" dirty="0"/>
              <a:t> </a:t>
            </a:r>
            <a:r>
              <a:rPr lang="en-US" dirty="0" err="1"/>
              <a:t>görs</a:t>
            </a:r>
            <a:r>
              <a:rPr lang="en-US" dirty="0"/>
              <a:t> </a:t>
            </a:r>
            <a:r>
              <a:rPr lang="en-US" dirty="0" err="1"/>
              <a:t>kursiva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E9FCBE-DFCA-1BFD-656F-794857F7A09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083280" y="2075382"/>
            <a:ext cx="4083050" cy="3857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Klicka</a:t>
            </a:r>
            <a:r>
              <a:rPr lang="en-US" dirty="0"/>
              <a:t>  </a:t>
            </a:r>
            <a:r>
              <a:rPr lang="en-US" dirty="0" err="1"/>
              <a:t>här</a:t>
            </a:r>
            <a:r>
              <a:rPr lang="en-US" dirty="0"/>
              <a:t> för </a:t>
            </a:r>
            <a:r>
              <a:rPr lang="en-US" dirty="0" err="1"/>
              <a:t>att</a:t>
            </a:r>
            <a:r>
              <a:rPr lang="en-US" dirty="0"/>
              <a:t> </a:t>
            </a:r>
            <a:r>
              <a:rPr lang="en-US" dirty="0" err="1"/>
              <a:t>lägga</a:t>
            </a:r>
            <a:r>
              <a:rPr lang="en-US" dirty="0"/>
              <a:t> till </a:t>
            </a:r>
            <a:r>
              <a:rPr lang="en-US" dirty="0" err="1"/>
              <a:t>tex</a:t>
            </a:r>
            <a:r>
              <a:rPr lang="en-US" dirty="0"/>
              <a:t>, </a:t>
            </a:r>
            <a:r>
              <a:rPr lang="en-US" dirty="0" err="1"/>
              <a:t>citat</a:t>
            </a:r>
            <a:r>
              <a:rPr lang="en-US" dirty="0"/>
              <a:t> </a:t>
            </a:r>
            <a:r>
              <a:rPr lang="en-US" dirty="0" err="1"/>
              <a:t>görs</a:t>
            </a:r>
            <a:r>
              <a:rPr lang="en-US" dirty="0"/>
              <a:t> </a:t>
            </a:r>
            <a:r>
              <a:rPr lang="en-US" dirty="0" err="1"/>
              <a:t>kursiva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8406923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ktlista och ik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FD2D1FAC-367E-F00B-59FC-AB4BCB0B8F1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95705" y="836613"/>
            <a:ext cx="4955996" cy="107949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00"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RUBRIK (SKRIVS I VERSALER)</a:t>
            </a:r>
            <a:endParaRPr lang="sv-SE" dirty="0"/>
          </a:p>
        </p:txBody>
      </p:sp>
      <p:sp>
        <p:nvSpPr>
          <p:cNvPr id="6" name="Text Placeholder 27">
            <a:extLst>
              <a:ext uri="{FF2B5EF4-FFF2-40B4-BE49-F238E27FC236}">
                <a16:creationId xmlns:a16="http://schemas.microsoft.com/office/drawing/2014/main" id="{3FECDD37-6F69-4F37-95A3-20BB4BF88B2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96038" y="2060575"/>
            <a:ext cx="4955663" cy="3960813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 marL="457200" indent="0">
              <a:buFont typeface="Arial" panose="020B0604020202020204" pitchFamily="34" charset="0"/>
              <a:buNone/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</a:lstStyle>
          <a:p>
            <a:pPr lvl="0"/>
            <a:r>
              <a:rPr lang="en-US" dirty="0" err="1"/>
              <a:t>Klicka</a:t>
            </a:r>
            <a:r>
              <a:rPr lang="en-US" dirty="0"/>
              <a:t> </a:t>
            </a:r>
            <a:r>
              <a:rPr lang="en-US" dirty="0" err="1"/>
              <a:t>här</a:t>
            </a:r>
            <a:r>
              <a:rPr lang="en-US" dirty="0"/>
              <a:t> för </a:t>
            </a:r>
            <a:r>
              <a:rPr lang="en-US" dirty="0" err="1"/>
              <a:t>att</a:t>
            </a:r>
            <a:r>
              <a:rPr lang="en-US" dirty="0"/>
              <a:t> </a:t>
            </a:r>
            <a:r>
              <a:rPr lang="en-US" dirty="0" err="1"/>
              <a:t>lägga</a:t>
            </a:r>
            <a:r>
              <a:rPr lang="en-US" dirty="0"/>
              <a:t> till text</a:t>
            </a:r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38B9A3A5-7163-73EF-0E29-60E68876D0E7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0" y="843047"/>
            <a:ext cx="5698901" cy="51847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Ikon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19437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3793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punktlis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D07236B1-D4F6-F534-E5E9-82971664CA1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95705" y="836613"/>
            <a:ext cx="4955996" cy="107949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00"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RUBRIK (SKRIVS I VERSALER)</a:t>
            </a:r>
            <a:endParaRPr lang="sv-SE" dirty="0"/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EAD2A526-7CC9-B952-7583-18C58218BD7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44717" y="836613"/>
            <a:ext cx="4955996" cy="107949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00"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RUBRIK (SKRIVS I VERSALER)</a:t>
            </a:r>
            <a:endParaRPr lang="sv-SE" dirty="0"/>
          </a:p>
        </p:txBody>
      </p:sp>
      <p:sp>
        <p:nvSpPr>
          <p:cNvPr id="7" name="Text Placeholder 27">
            <a:extLst>
              <a:ext uri="{FF2B5EF4-FFF2-40B4-BE49-F238E27FC236}">
                <a16:creationId xmlns:a16="http://schemas.microsoft.com/office/drawing/2014/main" id="{24076FB9-5B53-EBFE-2C4C-086D035CCCB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400333" y="2071311"/>
            <a:ext cx="4955663" cy="3960813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 marL="457200" indent="0">
              <a:buFont typeface="Arial" panose="020B0604020202020204" pitchFamily="34" charset="0"/>
              <a:buNone/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</a:lstStyle>
          <a:p>
            <a:pPr lvl="0"/>
            <a:r>
              <a:rPr lang="en-US" dirty="0" err="1"/>
              <a:t>Klicka</a:t>
            </a:r>
            <a:r>
              <a:rPr lang="en-US" dirty="0"/>
              <a:t> </a:t>
            </a:r>
            <a:r>
              <a:rPr lang="en-US" dirty="0" err="1"/>
              <a:t>här</a:t>
            </a:r>
            <a:r>
              <a:rPr lang="en-US" dirty="0"/>
              <a:t> för </a:t>
            </a:r>
            <a:r>
              <a:rPr lang="en-US" dirty="0" err="1"/>
              <a:t>att</a:t>
            </a:r>
            <a:r>
              <a:rPr lang="en-US" dirty="0"/>
              <a:t> </a:t>
            </a:r>
            <a:r>
              <a:rPr lang="en-US" dirty="0" err="1"/>
              <a:t>lägga</a:t>
            </a:r>
            <a:r>
              <a:rPr lang="en-US" dirty="0"/>
              <a:t> till text</a:t>
            </a:r>
          </a:p>
        </p:txBody>
      </p:sp>
      <p:sp>
        <p:nvSpPr>
          <p:cNvPr id="8" name="Text Placeholder 27">
            <a:extLst>
              <a:ext uri="{FF2B5EF4-FFF2-40B4-BE49-F238E27FC236}">
                <a16:creationId xmlns:a16="http://schemas.microsoft.com/office/drawing/2014/main" id="{F8F69E51-9083-FCEF-6A1D-32F4C0DBCA5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35808" y="2073453"/>
            <a:ext cx="4955663" cy="3960813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 marL="457200" indent="0">
              <a:buFont typeface="Arial" panose="020B0604020202020204" pitchFamily="34" charset="0"/>
              <a:buNone/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</a:lstStyle>
          <a:p>
            <a:pPr lvl="0"/>
            <a:r>
              <a:rPr lang="en-US" dirty="0" err="1"/>
              <a:t>Klicka</a:t>
            </a:r>
            <a:r>
              <a:rPr lang="en-US" dirty="0"/>
              <a:t> </a:t>
            </a:r>
            <a:r>
              <a:rPr lang="en-US" dirty="0" err="1"/>
              <a:t>här</a:t>
            </a:r>
            <a:r>
              <a:rPr lang="en-US" dirty="0"/>
              <a:t> för </a:t>
            </a:r>
            <a:r>
              <a:rPr lang="en-US" dirty="0" err="1"/>
              <a:t>att</a:t>
            </a:r>
            <a:r>
              <a:rPr lang="en-US" dirty="0"/>
              <a:t> </a:t>
            </a:r>
            <a:r>
              <a:rPr lang="en-US" dirty="0" err="1"/>
              <a:t>lägga</a:t>
            </a:r>
            <a:r>
              <a:rPr lang="en-US" dirty="0"/>
              <a:t> till text</a:t>
            </a:r>
          </a:p>
        </p:txBody>
      </p:sp>
    </p:spTree>
    <p:extLst>
      <p:ext uri="{BB962C8B-B14F-4D97-AF65-F5344CB8AC3E}">
        <p14:creationId xmlns:p14="http://schemas.microsoft.com/office/powerpoint/2010/main" val="122222878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sides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28E87CCD-7D23-D886-BB1E-638D18C1EAC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Bild</a:t>
            </a:r>
            <a:endParaRPr lang="sv-SE" dirty="0"/>
          </a:p>
        </p:txBody>
      </p:sp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DB65199D-D680-BDEA-E10A-CEDA1E2F206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6136411"/>
            <a:ext cx="5700713" cy="72158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700"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t-BR" dirty="0">
                <a:latin typeface="+mn-lt"/>
              </a:rPr>
              <a:t>FOTO: NAMN, KÄLLA (T.EX. ALEJANDRO ESCAMILLA, UNSPLASH)</a:t>
            </a:r>
            <a:r>
              <a:rPr lang="en-US" dirty="0">
                <a:latin typeface="+mn-lt"/>
              </a:rPr>
              <a:t> 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288380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29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p102"/>
          <p:cNvSpPr txBox="1">
            <a:spLocks noGrp="1"/>
          </p:cNvSpPr>
          <p:nvPr>
            <p:ph type="body" idx="1"/>
          </p:nvPr>
        </p:nvSpPr>
        <p:spPr>
          <a:xfrm>
            <a:off x="442913" y="2103438"/>
            <a:ext cx="5473800" cy="40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49" name="Google Shape;549;p102"/>
          <p:cNvSpPr txBox="1">
            <a:spLocks noGrp="1"/>
          </p:cNvSpPr>
          <p:nvPr>
            <p:ph type="body" idx="2"/>
          </p:nvPr>
        </p:nvSpPr>
        <p:spPr>
          <a:xfrm>
            <a:off x="6275388" y="2103438"/>
            <a:ext cx="5473800" cy="40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50" name="Google Shape;550;p102"/>
          <p:cNvSpPr txBox="1">
            <a:spLocks noGrp="1"/>
          </p:cNvSpPr>
          <p:nvPr>
            <p:ph type="title"/>
          </p:nvPr>
        </p:nvSpPr>
        <p:spPr>
          <a:xfrm>
            <a:off x="442913" y="432000"/>
            <a:ext cx="11306100" cy="13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51" name="Google Shape;551;p102"/>
          <p:cNvSpPr txBox="1">
            <a:spLocks noGrp="1"/>
          </p:cNvSpPr>
          <p:nvPr>
            <p:ph type="sldNum" idx="12"/>
          </p:nvPr>
        </p:nvSpPr>
        <p:spPr>
          <a:xfrm>
            <a:off x="8218489" y="6492240"/>
            <a:ext cx="3530700" cy="1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7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7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7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7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7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7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7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7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7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43766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4">
            <a:extLst>
              <a:ext uri="{FF2B5EF4-FFF2-40B4-BE49-F238E27FC236}">
                <a16:creationId xmlns:a16="http://schemas.microsoft.com/office/drawing/2014/main" id="{F53D41A0-195B-E4BE-D8B1-638ACB65B607}"/>
              </a:ext>
            </a:extLst>
          </p:cNvPr>
          <p:cNvSpPr txBox="1">
            <a:spLocks noGrp="1"/>
          </p:cNvSpPr>
          <p:nvPr>
            <p:ph type="ctrTitle" hasCustomPrompt="1"/>
          </p:nvPr>
        </p:nvSpPr>
        <p:spPr>
          <a:xfrm>
            <a:off x="839788" y="2519876"/>
            <a:ext cx="10512425" cy="412934"/>
          </a:xfrm>
          <a:prstGeom prst="rect">
            <a:avLst/>
          </a:prstGeom>
        </p:spPr>
        <p:txBody>
          <a:bodyPr vert="horz" wrap="square" lIns="0" tIns="12700" rIns="0" bIns="0" rtlCol="0" anchor="b">
            <a:spAutoFit/>
          </a:bodyPr>
          <a:lstStyle>
            <a:lvl1pPr algn="ctr">
              <a:defRPr sz="2600" b="1">
                <a:solidFill>
                  <a:schemeClr val="bg1"/>
                </a:solidFill>
              </a:defRPr>
            </a:lvl1pPr>
          </a:lstStyle>
          <a:p>
            <a:pPr marL="16510">
              <a:lnSpc>
                <a:spcPct val="100000"/>
              </a:lnSpc>
              <a:spcBef>
                <a:spcPts val="100"/>
              </a:spcBef>
            </a:pPr>
            <a:r>
              <a:rPr lang="sv-SE" spc="85" dirty="0"/>
              <a:t>RUBRIK (SKRIVS I VERSALER)</a:t>
            </a:r>
            <a:endParaRPr spc="85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3C44C4DF-DA62-DAB4-8AE8-A2A134B5B2E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23243" y="3042276"/>
            <a:ext cx="8545513" cy="182162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 err="1"/>
              <a:t>Underrubrik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7201120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ktlista och bil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50239A1E-327E-64FB-5A8D-5343C664CFD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5700713" cy="6858000"/>
          </a:xfrm>
          <a:prstGeom prst="rect">
            <a:avLst/>
          </a:prstGeom>
        </p:spPr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Bild</a:t>
            </a:r>
            <a:endParaRPr lang="sv-SE" dirty="0"/>
          </a:p>
          <a:p>
            <a:endParaRPr lang="sv-SE" dirty="0"/>
          </a:p>
        </p:txBody>
      </p:sp>
      <p:sp>
        <p:nvSpPr>
          <p:cNvPr id="26" name="object 7">
            <a:extLst>
              <a:ext uri="{FF2B5EF4-FFF2-40B4-BE49-F238E27FC236}">
                <a16:creationId xmlns:a16="http://schemas.microsoft.com/office/drawing/2014/main" id="{4C4ADC4E-F806-C977-1189-2F8B150720D7}"/>
              </a:ext>
            </a:extLst>
          </p:cNvPr>
          <p:cNvSpPr txBox="1"/>
          <p:nvPr userDrawn="1"/>
        </p:nvSpPr>
        <p:spPr>
          <a:xfrm>
            <a:off x="95299" y="6687341"/>
            <a:ext cx="334010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50" dirty="0">
                <a:solidFill>
                  <a:srgbClr val="FFFFFF"/>
                </a:solidFill>
                <a:latin typeface="Arial"/>
                <a:cs typeface="Arial"/>
              </a:rPr>
              <a:t>FOTO:</a:t>
            </a:r>
            <a:r>
              <a:rPr sz="700" spc="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70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700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70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700" spc="40" dirty="0">
                <a:solidFill>
                  <a:srgbClr val="FFFFFF"/>
                </a:solidFill>
                <a:latin typeface="Arial"/>
                <a:cs typeface="Arial"/>
              </a:rPr>
              <a:t>N,</a:t>
            </a:r>
            <a:r>
              <a:rPr sz="700" spc="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70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FFFFFF"/>
                </a:solidFill>
                <a:latin typeface="Arial"/>
                <a:cs typeface="Arial"/>
              </a:rPr>
              <a:t>Ä</a:t>
            </a:r>
            <a:r>
              <a:rPr sz="70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700" spc="40" dirty="0">
                <a:solidFill>
                  <a:srgbClr val="FFFFFF"/>
                </a:solidFill>
                <a:latin typeface="Arial"/>
                <a:cs typeface="Arial"/>
              </a:rPr>
              <a:t>LL</a:t>
            </a:r>
            <a:r>
              <a:rPr sz="7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700" spc="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FFFFFF"/>
                </a:solidFill>
                <a:latin typeface="Arial"/>
                <a:cs typeface="Arial"/>
              </a:rPr>
              <a:t>(</a:t>
            </a:r>
            <a:r>
              <a:rPr sz="7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700" spc="10" dirty="0">
                <a:solidFill>
                  <a:srgbClr val="FFFFFF"/>
                </a:solidFill>
                <a:latin typeface="Arial"/>
                <a:cs typeface="Arial"/>
              </a:rPr>
              <a:t>T.</a:t>
            </a:r>
            <a:r>
              <a:rPr sz="700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7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FFFFFF"/>
                </a:solidFill>
                <a:latin typeface="Arial"/>
                <a:cs typeface="Arial"/>
              </a:rPr>
              <a:t>X</a:t>
            </a:r>
            <a:r>
              <a:rPr sz="70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700" spc="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70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700" spc="55" dirty="0">
                <a:solidFill>
                  <a:srgbClr val="FFFFFF"/>
                </a:solidFill>
                <a:latin typeface="Arial"/>
                <a:cs typeface="Arial"/>
              </a:rPr>
              <a:t>LEJA</a:t>
            </a:r>
            <a:r>
              <a:rPr sz="70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700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700" spc="50" dirty="0">
                <a:solidFill>
                  <a:srgbClr val="FFFFFF"/>
                </a:solidFill>
                <a:latin typeface="Arial"/>
                <a:cs typeface="Arial"/>
              </a:rPr>
              <a:t>DRO</a:t>
            </a:r>
            <a:r>
              <a:rPr sz="700" spc="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700" spc="55" dirty="0">
                <a:solidFill>
                  <a:srgbClr val="FFFFFF"/>
                </a:solidFill>
                <a:latin typeface="Arial"/>
                <a:cs typeface="Arial"/>
              </a:rPr>
              <a:t>ESCA</a:t>
            </a:r>
            <a:r>
              <a:rPr sz="700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700" spc="60" dirty="0">
                <a:solidFill>
                  <a:srgbClr val="FFFFFF"/>
                </a:solidFill>
                <a:latin typeface="Arial"/>
                <a:cs typeface="Arial"/>
              </a:rPr>
              <a:t>MILL</a:t>
            </a:r>
            <a:r>
              <a:rPr sz="7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700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700" spc="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700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700" spc="60" dirty="0">
                <a:solidFill>
                  <a:srgbClr val="FFFFFF"/>
                </a:solidFill>
                <a:latin typeface="Arial"/>
                <a:cs typeface="Arial"/>
              </a:rPr>
              <a:t>NSPL</a:t>
            </a:r>
            <a:r>
              <a:rPr sz="7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700" spc="55" dirty="0">
                <a:solidFill>
                  <a:srgbClr val="FFFFFF"/>
                </a:solidFill>
                <a:latin typeface="Arial"/>
                <a:cs typeface="Arial"/>
              </a:rPr>
              <a:t>ASH)</a:t>
            </a:r>
            <a:endParaRPr sz="700" dirty="0">
              <a:latin typeface="Arial"/>
              <a:cs typeface="Arial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6131BFA-1B65-8DDC-5EBD-6EA5FEAE34C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95705" y="836613"/>
            <a:ext cx="4955663" cy="107949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00" b="1"/>
            </a:lvl1pPr>
          </a:lstStyle>
          <a:p>
            <a:pPr lvl="0"/>
            <a:r>
              <a:rPr lang="en-US" dirty="0"/>
              <a:t>RUBRIK (SKRIVS I VERSALER)</a:t>
            </a:r>
            <a:endParaRPr lang="sv-SE" dirty="0"/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C4290CE3-9C13-177C-AE29-9C782DE5256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96038" y="2060575"/>
            <a:ext cx="4955663" cy="3960813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 marL="457200" indent="0">
              <a:buFont typeface="Arial" panose="020B0604020202020204" pitchFamily="34" charset="0"/>
              <a:buNone/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</a:lstStyle>
          <a:p>
            <a:pPr lvl="0"/>
            <a:r>
              <a:rPr lang="en-US" dirty="0" err="1"/>
              <a:t>Klicka</a:t>
            </a:r>
            <a:r>
              <a:rPr lang="en-US" dirty="0"/>
              <a:t> </a:t>
            </a:r>
            <a:r>
              <a:rPr lang="en-US" dirty="0" err="1"/>
              <a:t>här</a:t>
            </a:r>
            <a:r>
              <a:rPr lang="en-US" dirty="0"/>
              <a:t> för </a:t>
            </a:r>
            <a:r>
              <a:rPr lang="en-US" dirty="0" err="1"/>
              <a:t>att</a:t>
            </a:r>
            <a:r>
              <a:rPr lang="en-US" dirty="0"/>
              <a:t> </a:t>
            </a:r>
            <a:r>
              <a:rPr lang="en-US" dirty="0" err="1"/>
              <a:t>lägga</a:t>
            </a:r>
            <a:r>
              <a:rPr lang="en-US" dirty="0"/>
              <a:t> till text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59CAFB6C-1FD5-8217-0A31-ADA48C153AC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6046787"/>
            <a:ext cx="5700713" cy="81121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700">
                <a:latin typeface="+mn-lt"/>
              </a:defRPr>
            </a:lvl1pPr>
          </a:lstStyle>
          <a:p>
            <a:pPr lvl="0"/>
            <a:r>
              <a:rPr lang="pt-BR" dirty="0">
                <a:latin typeface="+mn-lt"/>
              </a:rPr>
              <a:t>FOTO: NAMN, KÄLLA (T.EX. ALEJANDRO ESCAMILLA, UNSPLASH)</a:t>
            </a:r>
            <a:r>
              <a:rPr lang="en-US" dirty="0">
                <a:latin typeface="+mn-lt"/>
              </a:rPr>
              <a:t> 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0790226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ktlista och bil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0B8DEA3-AC2A-C63B-4217-5B2AF4F737C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836613"/>
            <a:ext cx="5808663" cy="5184775"/>
          </a:xfrm>
          <a:prstGeom prst="rect">
            <a:avLst/>
          </a:prstGeom>
        </p:spPr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Bild</a:t>
            </a:r>
            <a:endParaRPr lang="sv-SE" dirty="0"/>
          </a:p>
          <a:p>
            <a:endParaRPr lang="sv-SE" dirty="0"/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62930723-5DC0-7C96-4D60-347F6146E0E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95705" y="836613"/>
            <a:ext cx="4955996" cy="107949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00"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RUBRIK (SKRIVS I VERSALER)</a:t>
            </a:r>
            <a:endParaRPr lang="sv-SE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3FAF016-421A-62DF-391D-EFD812C516E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6021387"/>
            <a:ext cx="5808663" cy="8353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00">
                <a:latin typeface="+mn-lt"/>
              </a:defRPr>
            </a:lvl1pPr>
          </a:lstStyle>
          <a:p>
            <a:pPr lvl="0"/>
            <a:r>
              <a:rPr lang="pt-BR" dirty="0">
                <a:latin typeface="+mn-lt"/>
              </a:rPr>
              <a:t>FOTO: NAMN, KÄLLA (T.EX. ALEJANDRO ESCAMILLA, UNSPLASH)</a:t>
            </a:r>
            <a:r>
              <a:rPr lang="en-US" dirty="0">
                <a:latin typeface="+mn-lt"/>
              </a:rPr>
              <a:t> </a:t>
            </a:r>
            <a:endParaRPr lang="sv-SE" dirty="0"/>
          </a:p>
        </p:txBody>
      </p:sp>
      <p:sp>
        <p:nvSpPr>
          <p:cNvPr id="7" name="Text Placeholder 27">
            <a:extLst>
              <a:ext uri="{FF2B5EF4-FFF2-40B4-BE49-F238E27FC236}">
                <a16:creationId xmlns:a16="http://schemas.microsoft.com/office/drawing/2014/main" id="{749858B8-CCE9-9BE4-12A5-D86902A5624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96038" y="2060575"/>
            <a:ext cx="4955663" cy="3960813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 marL="457200" indent="0">
              <a:buFont typeface="Arial" panose="020B0604020202020204" pitchFamily="34" charset="0"/>
              <a:buNone/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</a:lstStyle>
          <a:p>
            <a:pPr lvl="0"/>
            <a:r>
              <a:rPr lang="en-US" dirty="0" err="1"/>
              <a:t>Klicka</a:t>
            </a:r>
            <a:r>
              <a:rPr lang="en-US" dirty="0"/>
              <a:t> </a:t>
            </a:r>
            <a:r>
              <a:rPr lang="en-US" dirty="0" err="1"/>
              <a:t>här</a:t>
            </a:r>
            <a:r>
              <a:rPr lang="en-US" dirty="0"/>
              <a:t> för </a:t>
            </a:r>
            <a:r>
              <a:rPr lang="en-US" dirty="0" err="1"/>
              <a:t>att</a:t>
            </a:r>
            <a:r>
              <a:rPr lang="en-US" dirty="0"/>
              <a:t> </a:t>
            </a:r>
            <a:r>
              <a:rPr lang="en-US" dirty="0" err="1"/>
              <a:t>lägga</a:t>
            </a:r>
            <a:r>
              <a:rPr lang="en-US" dirty="0"/>
              <a:t> till text</a:t>
            </a:r>
          </a:p>
        </p:txBody>
      </p:sp>
    </p:spTree>
    <p:extLst>
      <p:ext uri="{BB962C8B-B14F-4D97-AF65-F5344CB8AC3E}">
        <p14:creationId xmlns:p14="http://schemas.microsoft.com/office/powerpoint/2010/main" val="163954294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ktlista och bild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0B8DEA3-AC2A-C63B-4217-5B2AF4F737C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44031" y="1571223"/>
            <a:ext cx="4856682" cy="3370665"/>
          </a:xfrm>
          <a:prstGeom prst="rect">
            <a:avLst/>
          </a:prstGeom>
        </p:spPr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Bild</a:t>
            </a:r>
            <a:endParaRPr lang="sv-SE" dirty="0"/>
          </a:p>
          <a:p>
            <a:endParaRPr lang="sv-SE" dirty="0"/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D10064CD-12A7-A2AF-0399-2190915F56E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95705" y="830174"/>
            <a:ext cx="4955996" cy="107949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00"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RUBRIK (SKRIVS I VERSALER)</a:t>
            </a:r>
            <a:endParaRPr lang="sv-SE" dirty="0"/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116B32B2-90E8-A633-023A-529F830E188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40530" y="4948327"/>
            <a:ext cx="5031012" cy="7215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00">
                <a:latin typeface="+mn-lt"/>
              </a:defRPr>
            </a:lvl1pPr>
          </a:lstStyle>
          <a:p>
            <a:pPr lvl="0"/>
            <a:r>
              <a:rPr lang="pt-BR" dirty="0">
                <a:latin typeface="+mn-lt"/>
              </a:rPr>
              <a:t>FOTO: NAMN, KÄLLA (T.EX. ALEJANDRO ESCAMILLA, UNSPLASH)</a:t>
            </a:r>
            <a:r>
              <a:rPr lang="en-US" dirty="0">
                <a:latin typeface="+mn-lt"/>
              </a:rPr>
              <a:t> </a:t>
            </a:r>
          </a:p>
          <a:p>
            <a:pPr lvl="0"/>
            <a:endParaRPr lang="sv-SE" dirty="0"/>
          </a:p>
        </p:txBody>
      </p:sp>
      <p:sp>
        <p:nvSpPr>
          <p:cNvPr id="6" name="Text Placeholder 27">
            <a:extLst>
              <a:ext uri="{FF2B5EF4-FFF2-40B4-BE49-F238E27FC236}">
                <a16:creationId xmlns:a16="http://schemas.microsoft.com/office/drawing/2014/main" id="{983CC22E-D57F-DEDE-E14E-365E525E865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96038" y="2060575"/>
            <a:ext cx="4955663" cy="3960813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 marL="457200" indent="0">
              <a:buFont typeface="Arial" panose="020B0604020202020204" pitchFamily="34" charset="0"/>
              <a:buNone/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</a:lstStyle>
          <a:p>
            <a:pPr lvl="0"/>
            <a:r>
              <a:rPr lang="en-US" dirty="0" err="1"/>
              <a:t>Klicka</a:t>
            </a:r>
            <a:r>
              <a:rPr lang="en-US" dirty="0"/>
              <a:t> </a:t>
            </a:r>
            <a:r>
              <a:rPr lang="en-US" dirty="0" err="1"/>
              <a:t>här</a:t>
            </a:r>
            <a:r>
              <a:rPr lang="en-US" dirty="0"/>
              <a:t> för </a:t>
            </a:r>
            <a:r>
              <a:rPr lang="en-US" dirty="0" err="1"/>
              <a:t>att</a:t>
            </a:r>
            <a:r>
              <a:rPr lang="en-US" dirty="0"/>
              <a:t> </a:t>
            </a:r>
            <a:r>
              <a:rPr lang="en-US" dirty="0" err="1"/>
              <a:t>lägga</a:t>
            </a:r>
            <a:r>
              <a:rPr lang="en-US" dirty="0"/>
              <a:t> till text</a:t>
            </a:r>
          </a:p>
        </p:txBody>
      </p:sp>
    </p:spTree>
    <p:extLst>
      <p:ext uri="{BB962C8B-B14F-4D97-AF65-F5344CB8AC3E}">
        <p14:creationId xmlns:p14="http://schemas.microsoft.com/office/powerpoint/2010/main" val="408286004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ktlista och tre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0B8DEA3-AC2A-C63B-4217-5B2AF4F737C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39788" y="836614"/>
            <a:ext cx="4860925" cy="3205162"/>
          </a:xfrm>
          <a:prstGeom prst="rect">
            <a:avLst/>
          </a:prstGeom>
        </p:spPr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Bild</a:t>
            </a:r>
            <a:endParaRPr lang="sv-SE" dirty="0"/>
          </a:p>
          <a:p>
            <a:endParaRPr lang="sv-SE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1B9E5354-8C93-7C3F-43FD-CAE4A4843A5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39788" y="4184650"/>
            <a:ext cx="2735262" cy="1836738"/>
          </a:xfrm>
          <a:prstGeom prst="rect">
            <a:avLst/>
          </a:prstGeom>
        </p:spPr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Bild</a:t>
            </a:r>
            <a:endParaRPr lang="sv-SE" dirty="0"/>
          </a:p>
          <a:p>
            <a:endParaRPr lang="sv-SE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2AEB371D-D2A3-7635-932B-03F1393B579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719513" y="4184650"/>
            <a:ext cx="1981200" cy="1836738"/>
          </a:xfrm>
          <a:prstGeom prst="rect">
            <a:avLst/>
          </a:prstGeom>
        </p:spPr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Bild</a:t>
            </a:r>
            <a:endParaRPr lang="sv-SE" dirty="0"/>
          </a:p>
          <a:p>
            <a:endParaRPr lang="sv-SE" dirty="0"/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26E42111-F5AD-63A9-9A3E-7BBC9223A19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95705" y="836613"/>
            <a:ext cx="4955996" cy="107949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00"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RUBRIK (SKRIVS I VERSALER)</a:t>
            </a:r>
            <a:endParaRPr lang="sv-SE" dirty="0"/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FC8FCE13-D768-6616-6120-D8088AA8270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45050" y="6021387"/>
            <a:ext cx="4955663" cy="7469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00">
                <a:latin typeface="+mn-lt"/>
              </a:defRPr>
            </a:lvl1pPr>
          </a:lstStyle>
          <a:p>
            <a:pPr lvl="0"/>
            <a:r>
              <a:rPr lang="pt-BR" dirty="0">
                <a:latin typeface="+mn-lt"/>
              </a:rPr>
              <a:t>FOTO: NAMN, KÄLLA (T.EX. ALEJANDRO ESCAMILLA, UNSPLASH)</a:t>
            </a:r>
            <a:r>
              <a:rPr lang="en-US" dirty="0">
                <a:latin typeface="+mn-lt"/>
              </a:rPr>
              <a:t> </a:t>
            </a:r>
            <a:endParaRPr lang="sv-SE" dirty="0"/>
          </a:p>
        </p:txBody>
      </p:sp>
      <p:sp>
        <p:nvSpPr>
          <p:cNvPr id="8" name="Text Placeholder 27">
            <a:extLst>
              <a:ext uri="{FF2B5EF4-FFF2-40B4-BE49-F238E27FC236}">
                <a16:creationId xmlns:a16="http://schemas.microsoft.com/office/drawing/2014/main" id="{F01E54C0-5627-7E78-A402-53DEE961A67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96038" y="2060575"/>
            <a:ext cx="4955663" cy="3960813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 marL="457200" indent="0">
              <a:buFont typeface="Arial" panose="020B0604020202020204" pitchFamily="34" charset="0"/>
              <a:buNone/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</a:lstStyle>
          <a:p>
            <a:pPr lvl="0"/>
            <a:r>
              <a:rPr lang="en-US" dirty="0" err="1"/>
              <a:t>Klicka</a:t>
            </a:r>
            <a:r>
              <a:rPr lang="en-US" dirty="0"/>
              <a:t> </a:t>
            </a:r>
            <a:r>
              <a:rPr lang="en-US" dirty="0" err="1"/>
              <a:t>här</a:t>
            </a:r>
            <a:r>
              <a:rPr lang="en-US" dirty="0"/>
              <a:t> för </a:t>
            </a:r>
            <a:r>
              <a:rPr lang="en-US" dirty="0" err="1"/>
              <a:t>att</a:t>
            </a:r>
            <a:r>
              <a:rPr lang="en-US" dirty="0"/>
              <a:t> </a:t>
            </a:r>
            <a:r>
              <a:rPr lang="en-US" dirty="0" err="1"/>
              <a:t>lägga</a:t>
            </a:r>
            <a:r>
              <a:rPr lang="en-US" dirty="0"/>
              <a:t> till text</a:t>
            </a:r>
          </a:p>
        </p:txBody>
      </p:sp>
    </p:spTree>
    <p:extLst>
      <p:ext uri="{BB962C8B-B14F-4D97-AF65-F5344CB8AC3E}">
        <p14:creationId xmlns:p14="http://schemas.microsoft.com/office/powerpoint/2010/main" val="90414363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ktlista och fyra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0B8DEA3-AC2A-C63B-4217-5B2AF4F737C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39789" y="845841"/>
            <a:ext cx="2519362" cy="241938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Bild</a:t>
            </a:r>
            <a:endParaRPr lang="sv-SE" dirty="0"/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10EDA4C5-EC7E-3DAA-FEDC-082BFD0C415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506789" y="845841"/>
            <a:ext cx="2519362" cy="24193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Bild</a:t>
            </a:r>
            <a:endParaRPr lang="sv-SE" dirty="0"/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4E2CDFF4-5A14-928D-565A-94A86A24A70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165851" y="845841"/>
            <a:ext cx="2519362" cy="2419380"/>
          </a:xfrm>
          <a:prstGeom prst="rect">
            <a:avLst/>
          </a:prstGeom>
        </p:spPr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Bild</a:t>
            </a:r>
            <a:endParaRPr lang="sv-SE" dirty="0"/>
          </a:p>
          <a:p>
            <a:endParaRPr lang="sv-SE" dirty="0"/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B02E8AE6-CC74-8BE3-200E-F439B292664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832851" y="845841"/>
            <a:ext cx="2519362" cy="2419380"/>
          </a:xfrm>
          <a:prstGeom prst="rect">
            <a:avLst/>
          </a:prstGeom>
        </p:spPr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Bild</a:t>
            </a:r>
            <a:endParaRPr lang="sv-SE" dirty="0"/>
          </a:p>
          <a:p>
            <a:endParaRPr lang="sv-SE" dirty="0"/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268B22F4-6DD5-AD5B-C314-A01316F961A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44717" y="3830727"/>
            <a:ext cx="10607496" cy="48011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00"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RUBRIK (SKRIVS I VERSALER)</a:t>
            </a:r>
            <a:endParaRPr lang="sv-SE" dirty="0"/>
          </a:p>
        </p:txBody>
      </p:sp>
      <p:sp>
        <p:nvSpPr>
          <p:cNvPr id="23" name="Text Placeholder 27">
            <a:extLst>
              <a:ext uri="{FF2B5EF4-FFF2-40B4-BE49-F238E27FC236}">
                <a16:creationId xmlns:a16="http://schemas.microsoft.com/office/drawing/2014/main" id="{CC225CD9-6E9D-D05F-B52D-16FF71B2A07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44717" y="4484711"/>
            <a:ext cx="4955663" cy="1765941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err="1"/>
              <a:t>Klicka</a:t>
            </a:r>
            <a:r>
              <a:rPr lang="en-US" dirty="0"/>
              <a:t> </a:t>
            </a:r>
            <a:r>
              <a:rPr lang="en-US" dirty="0" err="1"/>
              <a:t>här</a:t>
            </a:r>
            <a:r>
              <a:rPr lang="en-US" dirty="0"/>
              <a:t> för </a:t>
            </a:r>
            <a:r>
              <a:rPr lang="en-US" dirty="0" err="1"/>
              <a:t>att</a:t>
            </a:r>
            <a:r>
              <a:rPr lang="en-US" dirty="0"/>
              <a:t> </a:t>
            </a:r>
            <a:r>
              <a:rPr lang="en-US" dirty="0" err="1"/>
              <a:t>lägga</a:t>
            </a:r>
            <a:r>
              <a:rPr lang="en-US" dirty="0"/>
              <a:t> till text</a:t>
            </a:r>
          </a:p>
        </p:txBody>
      </p:sp>
      <p:sp>
        <p:nvSpPr>
          <p:cNvPr id="24" name="Text Placeholder 27">
            <a:extLst>
              <a:ext uri="{FF2B5EF4-FFF2-40B4-BE49-F238E27FC236}">
                <a16:creationId xmlns:a16="http://schemas.microsoft.com/office/drawing/2014/main" id="{53006490-98E7-7A27-0421-E3B883D3997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96550" y="4484711"/>
            <a:ext cx="4955663" cy="1765941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</a:lstStyle>
          <a:p>
            <a:pPr lvl="0"/>
            <a:r>
              <a:rPr lang="en-US" dirty="0" err="1"/>
              <a:t>Klicka</a:t>
            </a:r>
            <a:r>
              <a:rPr lang="en-US" dirty="0"/>
              <a:t> </a:t>
            </a:r>
            <a:r>
              <a:rPr lang="en-US" dirty="0" err="1"/>
              <a:t>här</a:t>
            </a:r>
            <a:r>
              <a:rPr lang="en-US" dirty="0"/>
              <a:t> för </a:t>
            </a:r>
            <a:r>
              <a:rPr lang="en-US" dirty="0" err="1"/>
              <a:t>att</a:t>
            </a:r>
            <a:r>
              <a:rPr lang="en-US" dirty="0"/>
              <a:t> </a:t>
            </a:r>
            <a:r>
              <a:rPr lang="en-US" dirty="0" err="1"/>
              <a:t>lägga</a:t>
            </a:r>
            <a:r>
              <a:rPr lang="en-US" dirty="0"/>
              <a:t> till text</a:t>
            </a:r>
          </a:p>
        </p:txBody>
      </p:sp>
      <p:sp>
        <p:nvSpPr>
          <p:cNvPr id="25" name="Text Placeholder 5">
            <a:extLst>
              <a:ext uri="{FF2B5EF4-FFF2-40B4-BE49-F238E27FC236}">
                <a16:creationId xmlns:a16="http://schemas.microsoft.com/office/drawing/2014/main" id="{90532A6F-4011-7A08-1AD4-233953D3217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44718" y="3282278"/>
            <a:ext cx="10607496" cy="44075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00">
                <a:latin typeface="+mn-lt"/>
              </a:defRPr>
            </a:lvl1pPr>
          </a:lstStyle>
          <a:p>
            <a:pPr lvl="0"/>
            <a:r>
              <a:rPr lang="pt-BR" dirty="0">
                <a:latin typeface="+mn-lt"/>
              </a:rPr>
              <a:t>FOTO: NAMN, KÄLLA (T.EX. ALEJANDRO ESCAMILLA, UNSPLASH)</a:t>
            </a:r>
            <a:r>
              <a:rPr lang="en-US" dirty="0">
                <a:latin typeface="+mn-lt"/>
              </a:rPr>
              <a:t> 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2930277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ktlista och färgad platta med ikon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A0C50DF3-598D-CB36-EBF6-BAA6AD5242C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95705" y="836613"/>
            <a:ext cx="4955996" cy="107949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00"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RUBRIK (SKRIVS I VERSALER)</a:t>
            </a:r>
            <a:endParaRPr lang="sv-SE" dirty="0"/>
          </a:p>
        </p:txBody>
      </p:sp>
      <p:sp>
        <p:nvSpPr>
          <p:cNvPr id="7" name="Text Placeholder 27">
            <a:extLst>
              <a:ext uri="{FF2B5EF4-FFF2-40B4-BE49-F238E27FC236}">
                <a16:creationId xmlns:a16="http://schemas.microsoft.com/office/drawing/2014/main" id="{B533C48F-9078-DB7E-8441-5FA8F44B55E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96038" y="2060575"/>
            <a:ext cx="4955663" cy="3960813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 marL="457200" indent="0">
              <a:buFont typeface="Arial" panose="020B0604020202020204" pitchFamily="34" charset="0"/>
              <a:buNone/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</a:lstStyle>
          <a:p>
            <a:pPr lvl="0"/>
            <a:r>
              <a:rPr lang="en-US" dirty="0" err="1"/>
              <a:t>Klicka</a:t>
            </a:r>
            <a:r>
              <a:rPr lang="en-US" dirty="0"/>
              <a:t> </a:t>
            </a:r>
            <a:r>
              <a:rPr lang="en-US" dirty="0" err="1"/>
              <a:t>här</a:t>
            </a:r>
            <a:r>
              <a:rPr lang="en-US" dirty="0"/>
              <a:t> för </a:t>
            </a:r>
            <a:r>
              <a:rPr lang="en-US" dirty="0" err="1"/>
              <a:t>att</a:t>
            </a:r>
            <a:r>
              <a:rPr lang="en-US" dirty="0"/>
              <a:t> </a:t>
            </a:r>
            <a:r>
              <a:rPr lang="en-US" dirty="0" err="1"/>
              <a:t>lägga</a:t>
            </a:r>
            <a:r>
              <a:rPr lang="en-US" dirty="0"/>
              <a:t> till text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CB9FC7E-919F-6EF7-8A1D-3B9171921BFE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0" y="823730"/>
            <a:ext cx="5698901" cy="51847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Ikon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983391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591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d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 Placeholder 6">
            <a:extLst>
              <a:ext uri="{FF2B5EF4-FFF2-40B4-BE49-F238E27FC236}">
                <a16:creationId xmlns:a16="http://schemas.microsoft.com/office/drawing/2014/main" id="{8D0D629A-BDF4-3D66-190E-803FA7DF27B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44717" y="836614"/>
            <a:ext cx="4367452" cy="10795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00"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RUBRIK (SKRIVS I VERSALER)</a:t>
            </a:r>
            <a:endParaRPr lang="sv-SE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C61F5FC-06FD-2CA8-1F5A-D55FB6B61C5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459059" y="2087363"/>
            <a:ext cx="2376000" cy="542872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 marL="0" indent="0" algn="ctr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Text</a:t>
            </a:r>
            <a:endParaRPr lang="sv-SE" dirty="0"/>
          </a:p>
        </p:txBody>
      </p:sp>
      <p:sp>
        <p:nvSpPr>
          <p:cNvPr id="31" name="Text Placeholder 4">
            <a:extLst>
              <a:ext uri="{FF2B5EF4-FFF2-40B4-BE49-F238E27FC236}">
                <a16:creationId xmlns:a16="http://schemas.microsoft.com/office/drawing/2014/main" id="{595B2D50-4B1A-6910-119F-82D3CEEBAE8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182506" y="2087363"/>
            <a:ext cx="2376000" cy="542872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 marL="0" indent="0" algn="ctr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Text</a:t>
            </a:r>
            <a:endParaRPr lang="sv-SE" dirty="0"/>
          </a:p>
        </p:txBody>
      </p:sp>
      <p:sp>
        <p:nvSpPr>
          <p:cNvPr id="32" name="Text Placeholder 4">
            <a:extLst>
              <a:ext uri="{FF2B5EF4-FFF2-40B4-BE49-F238E27FC236}">
                <a16:creationId xmlns:a16="http://schemas.microsoft.com/office/drawing/2014/main" id="{5E146249-1FCC-D412-8533-27427F1D9D9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182506" y="2762727"/>
            <a:ext cx="2376000" cy="542872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 marL="0" indent="0" algn="ctr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Text</a:t>
            </a:r>
            <a:endParaRPr lang="sv-SE" dirty="0"/>
          </a:p>
        </p:txBody>
      </p:sp>
      <p:sp>
        <p:nvSpPr>
          <p:cNvPr id="34" name="Text Placeholder 4">
            <a:extLst>
              <a:ext uri="{FF2B5EF4-FFF2-40B4-BE49-F238E27FC236}">
                <a16:creationId xmlns:a16="http://schemas.microsoft.com/office/drawing/2014/main" id="{129D0700-A568-E98C-8409-2F36A936E7C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182506" y="3816967"/>
            <a:ext cx="2376000" cy="542872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 marL="0" indent="0" algn="ctr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Text</a:t>
            </a:r>
            <a:endParaRPr lang="sv-SE" dirty="0"/>
          </a:p>
        </p:txBody>
      </p:sp>
      <p:sp>
        <p:nvSpPr>
          <p:cNvPr id="35" name="Text Placeholder 4">
            <a:extLst>
              <a:ext uri="{FF2B5EF4-FFF2-40B4-BE49-F238E27FC236}">
                <a16:creationId xmlns:a16="http://schemas.microsoft.com/office/drawing/2014/main" id="{F4CA117A-28D3-2B87-8947-3E5BCA5A3E5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459059" y="3816967"/>
            <a:ext cx="2376000" cy="542872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 marL="0" indent="0" algn="ctr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Text</a:t>
            </a:r>
            <a:endParaRPr lang="sv-SE" dirty="0"/>
          </a:p>
        </p:txBody>
      </p:sp>
      <p:sp>
        <p:nvSpPr>
          <p:cNvPr id="36" name="Text Placeholder 4">
            <a:extLst>
              <a:ext uri="{FF2B5EF4-FFF2-40B4-BE49-F238E27FC236}">
                <a16:creationId xmlns:a16="http://schemas.microsoft.com/office/drawing/2014/main" id="{19C30EEE-EE4F-5D2B-A712-DE5DDF93319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459059" y="4873383"/>
            <a:ext cx="2376000" cy="542872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 marL="0" indent="0" algn="ctr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Text</a:t>
            </a:r>
            <a:endParaRPr lang="sv-SE" dirty="0"/>
          </a:p>
        </p:txBody>
      </p:sp>
      <p:sp>
        <p:nvSpPr>
          <p:cNvPr id="37" name="Text Placeholder 4">
            <a:extLst>
              <a:ext uri="{FF2B5EF4-FFF2-40B4-BE49-F238E27FC236}">
                <a16:creationId xmlns:a16="http://schemas.microsoft.com/office/drawing/2014/main" id="{4B1434DD-E655-1DC7-C01D-AA5700EDA35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182506" y="4877650"/>
            <a:ext cx="2376000" cy="542872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 marL="0" indent="0" algn="ctr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Text</a:t>
            </a:r>
            <a:endParaRPr lang="sv-SE" dirty="0"/>
          </a:p>
        </p:txBody>
      </p:sp>
      <p:sp>
        <p:nvSpPr>
          <p:cNvPr id="46" name="Text Placeholder 4">
            <a:extLst>
              <a:ext uri="{FF2B5EF4-FFF2-40B4-BE49-F238E27FC236}">
                <a16:creationId xmlns:a16="http://schemas.microsoft.com/office/drawing/2014/main" id="{55509848-D321-0C47-76F0-9B199C92A5B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735612" y="4873383"/>
            <a:ext cx="2376000" cy="542872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 marL="0" indent="0" algn="ctr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Text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2433452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0E52A460-D682-4F2A-A2A7-90A7AAF5F2BE}"/>
              </a:ext>
            </a:extLst>
          </p:cNvPr>
          <p:cNvGrpSpPr/>
          <p:nvPr userDrawn="1"/>
        </p:nvGrpSpPr>
        <p:grpSpPr>
          <a:xfrm>
            <a:off x="11078518" y="5366439"/>
            <a:ext cx="931232" cy="1491561"/>
            <a:chOff x="10133965" y="5366439"/>
            <a:chExt cx="931232" cy="1491561"/>
          </a:xfrm>
          <a:solidFill>
            <a:schemeClr val="tx1"/>
          </a:solidFill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F7AB2C2C-492D-B2F3-42E1-755774B0B1FC}"/>
                </a:ext>
              </a:extLst>
            </p:cNvPr>
            <p:cNvSpPr/>
            <p:nvPr userDrawn="1"/>
          </p:nvSpPr>
          <p:spPr>
            <a:xfrm>
              <a:off x="10134287" y="6292573"/>
              <a:ext cx="930910" cy="56542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chemeClr val="tx1"/>
                </a:solidFill>
              </a:endParaRPr>
            </a:p>
          </p:txBody>
        </p:sp>
        <p:sp>
          <p:nvSpPr>
            <p:cNvPr id="5" name="Isosceles Triangle 4">
              <a:extLst>
                <a:ext uri="{FF2B5EF4-FFF2-40B4-BE49-F238E27FC236}">
                  <a16:creationId xmlns:a16="http://schemas.microsoft.com/office/drawing/2014/main" id="{4C11D65A-C75C-CE9A-DC6F-1F2457BE66C8}"/>
                </a:ext>
              </a:extLst>
            </p:cNvPr>
            <p:cNvSpPr/>
            <p:nvPr userDrawn="1"/>
          </p:nvSpPr>
          <p:spPr>
            <a:xfrm>
              <a:off x="10133965" y="5366439"/>
              <a:ext cx="930910" cy="926133"/>
            </a:xfrm>
            <a:prstGeom prst="triangle">
              <a:avLst>
                <a:gd name="adj" fmla="val 9980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chemeClr val="tx1"/>
                </a:solidFill>
              </a:endParaRPr>
            </a:p>
          </p:txBody>
        </p:sp>
      </p:grpSp>
      <p:pic>
        <p:nvPicPr>
          <p:cNvPr id="8" name="Picture 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74A15275-93FF-83DB-363D-F4D65C3E09C7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3995" y="6484940"/>
            <a:ext cx="679955" cy="239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847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49" r:id="rId2"/>
    <p:sldLayoutId id="2147483650" r:id="rId3"/>
    <p:sldLayoutId id="2147483669" r:id="rId4"/>
    <p:sldLayoutId id="2147483668" r:id="rId5"/>
    <p:sldLayoutId id="2147483670" r:id="rId6"/>
    <p:sldLayoutId id="2147483671" r:id="rId7"/>
    <p:sldLayoutId id="2147483651" r:id="rId8"/>
    <p:sldLayoutId id="2147483672" r:id="rId9"/>
    <p:sldLayoutId id="2147483677" r:id="rId10"/>
    <p:sldLayoutId id="2147483674" r:id="rId11"/>
    <p:sldLayoutId id="2147483675" r:id="rId12"/>
    <p:sldLayoutId id="2147483673" r:id="rId13"/>
    <p:sldLayoutId id="2147483678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pos="529" userDrawn="1">
          <p15:clr>
            <a:srgbClr val="F26B43"/>
          </p15:clr>
        </p15:guide>
        <p15:guide id="4" pos="7151" userDrawn="1">
          <p15:clr>
            <a:srgbClr val="F26B43"/>
          </p15:clr>
        </p15:guide>
        <p15:guide id="5" orient="horz" pos="527" userDrawn="1">
          <p15:clr>
            <a:srgbClr val="F26B43"/>
          </p15:clr>
        </p15:guide>
        <p15:guide id="6" orient="horz" pos="3793" userDrawn="1">
          <p15:clr>
            <a:srgbClr val="F26B43"/>
          </p15:clr>
        </p15:guide>
        <p15:guide id="7" pos="3591" userDrawn="1">
          <p15:clr>
            <a:srgbClr val="F26B43"/>
          </p15:clr>
        </p15:guide>
        <p15:guide id="16" pos="408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7" Type="http://schemas.openxmlformats.org/officeDocument/2006/relationships/image" Target="../media/image18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openxmlformats.org/officeDocument/2006/relationships/image" Target="../media/image16.sv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66BB937-8960-41FC-A81B-724BFAA7CD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9788" y="2462393"/>
            <a:ext cx="10512425" cy="511422"/>
          </a:xfrm>
        </p:spPr>
        <p:txBody>
          <a:bodyPr/>
          <a:lstStyle/>
          <a:p>
            <a:r>
              <a:rPr lang="sv-SE" dirty="0"/>
              <a:t>Ett år med standarden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65CE8338-65F4-4A64-877C-D336DE5BA57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 err="1"/>
              <a:t>Östrev</a:t>
            </a:r>
            <a:endParaRPr lang="sv-SE" dirty="0"/>
          </a:p>
          <a:p>
            <a:r>
              <a:rPr lang="sv-SE" dirty="0"/>
              <a:t>2024-11-12</a:t>
            </a:r>
          </a:p>
          <a:p>
            <a:r>
              <a:rPr lang="sv-SE" dirty="0"/>
              <a:t>Caroline Nyman, ordförande Skyrev</a:t>
            </a:r>
            <a:br>
              <a:rPr lang="sv-SE" dirty="0"/>
            </a:br>
            <a:r>
              <a:rPr lang="sv-SE" dirty="0"/>
              <a:t>Anna Holmberg, sakkunnig revisor</a:t>
            </a:r>
          </a:p>
        </p:txBody>
      </p:sp>
    </p:spTree>
    <p:extLst>
      <p:ext uri="{BB962C8B-B14F-4D97-AF65-F5344CB8AC3E}">
        <p14:creationId xmlns:p14="http://schemas.microsoft.com/office/powerpoint/2010/main" val="3762313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>
            <a:extLst>
              <a:ext uri="{FF2B5EF4-FFF2-40B4-BE49-F238E27FC236}">
                <a16:creationId xmlns:a16="http://schemas.microsoft.com/office/drawing/2014/main" id="{CCEC0990-2E58-4AEA-BC53-7D74902B3FC1}"/>
              </a:ext>
            </a:extLst>
          </p:cNvPr>
          <p:cNvSpPr txBox="1">
            <a:spLocks/>
          </p:cNvSpPr>
          <p:nvPr/>
        </p:nvSpPr>
        <p:spPr>
          <a:xfrm>
            <a:off x="802079" y="723004"/>
            <a:ext cx="10220476" cy="123713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b="1" dirty="0">
                <a:solidFill>
                  <a:schemeClr val="accent1">
                    <a:lumMod val="50000"/>
                  </a:schemeClr>
                </a:solidFill>
              </a:rPr>
              <a:t>Vilka utvecklingsbehov ser ekonomichefer?</a:t>
            </a:r>
          </a:p>
        </p:txBody>
      </p:sp>
      <p:sp>
        <p:nvSpPr>
          <p:cNvPr id="7" name="Platshållare för innehåll 2">
            <a:extLst>
              <a:ext uri="{FF2B5EF4-FFF2-40B4-BE49-F238E27FC236}">
                <a16:creationId xmlns:a16="http://schemas.microsoft.com/office/drawing/2014/main" id="{A2F7620E-33EA-428F-81D6-7B724AFEF99A}"/>
              </a:ext>
            </a:extLst>
          </p:cNvPr>
          <p:cNvSpPr txBox="1">
            <a:spLocks/>
          </p:cNvSpPr>
          <p:nvPr/>
        </p:nvSpPr>
        <p:spPr>
          <a:xfrm>
            <a:off x="702687" y="2545439"/>
            <a:ext cx="10419260" cy="311362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b="1" dirty="0">
                <a:solidFill>
                  <a:schemeClr val="accent1">
                    <a:lumMod val="50000"/>
                  </a:schemeClr>
                </a:solidFill>
              </a:rPr>
              <a:t>Större anpassning till det kommunala: </a:t>
            </a:r>
            <a:br>
              <a:rPr lang="sv-SE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sv-SE" dirty="0">
                <a:solidFill>
                  <a:schemeClr val="accent1">
                    <a:lumMod val="50000"/>
                  </a:schemeClr>
                </a:solidFill>
              </a:rPr>
              <a:t>Kommunen är inte ett företag. Mer kunskap om kommunala regelverk hos revisionen.</a:t>
            </a:r>
          </a:p>
          <a:p>
            <a:r>
              <a:rPr lang="sv-SE" b="1" dirty="0">
                <a:solidFill>
                  <a:schemeClr val="accent1">
                    <a:lumMod val="50000"/>
                  </a:schemeClr>
                </a:solidFill>
              </a:rPr>
              <a:t>Minska administration</a:t>
            </a:r>
            <a:r>
              <a:rPr lang="sv-SE" dirty="0">
                <a:solidFill>
                  <a:schemeClr val="accent1">
                    <a:lumMod val="50000"/>
                  </a:schemeClr>
                </a:solidFill>
              </a:rPr>
              <a:t>: </a:t>
            </a:r>
            <a:br>
              <a:rPr lang="sv-SE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sv-SE" dirty="0">
                <a:solidFill>
                  <a:schemeClr val="accent1">
                    <a:lumMod val="50000"/>
                  </a:schemeClr>
                </a:solidFill>
              </a:rPr>
              <a:t>Önskemål om att granskningen ska fokusera på det som är väsentligt och inte överbelasta kommunerna med onödiga krav. Men, standardisera gärna där det är effektivt.</a:t>
            </a:r>
          </a:p>
          <a:p>
            <a:r>
              <a:rPr lang="sv-SE" b="1" dirty="0">
                <a:solidFill>
                  <a:schemeClr val="accent1">
                    <a:lumMod val="50000"/>
                  </a:schemeClr>
                </a:solidFill>
              </a:rPr>
              <a:t>Kommunikation och samordning: </a:t>
            </a:r>
            <a:br>
              <a:rPr lang="sv-SE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sv-SE" dirty="0">
                <a:solidFill>
                  <a:schemeClr val="accent1">
                    <a:lumMod val="50000"/>
                  </a:schemeClr>
                </a:solidFill>
              </a:rPr>
              <a:t>Bättre planering och dialog, undvika ad-hoc frågor och korta ledtider.</a:t>
            </a:r>
          </a:p>
          <a:p>
            <a:endParaRPr lang="sv-SE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sv-SE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8395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1">
            <a:extLst>
              <a:ext uri="{FF2B5EF4-FFF2-40B4-BE49-F238E27FC236}">
                <a16:creationId xmlns:a16="http://schemas.microsoft.com/office/drawing/2014/main" id="{C1B17F65-1BF2-4D1D-A55C-6AACF6E4D777}"/>
              </a:ext>
            </a:extLst>
          </p:cNvPr>
          <p:cNvSpPr txBox="1">
            <a:spLocks/>
          </p:cNvSpPr>
          <p:nvPr/>
        </p:nvSpPr>
        <p:spPr>
          <a:xfrm>
            <a:off x="839787" y="1288612"/>
            <a:ext cx="10220476" cy="123713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b="1" dirty="0">
                <a:solidFill>
                  <a:schemeClr val="accent1">
                    <a:lumMod val="50000"/>
                  </a:schemeClr>
                </a:solidFill>
              </a:rPr>
              <a:t>Vilka utvecklingsbehov ser förtroendevalda revisorer?</a:t>
            </a:r>
          </a:p>
        </p:txBody>
      </p:sp>
      <p:sp>
        <p:nvSpPr>
          <p:cNvPr id="5" name="Platshållare för innehåll 2">
            <a:extLst>
              <a:ext uri="{FF2B5EF4-FFF2-40B4-BE49-F238E27FC236}">
                <a16:creationId xmlns:a16="http://schemas.microsoft.com/office/drawing/2014/main" id="{C470AAA2-5E7A-4450-A5E1-397CA1ECC95F}"/>
              </a:ext>
            </a:extLst>
          </p:cNvPr>
          <p:cNvSpPr txBox="1">
            <a:spLocks/>
          </p:cNvSpPr>
          <p:nvPr/>
        </p:nvSpPr>
        <p:spPr>
          <a:xfrm>
            <a:off x="740395" y="3111047"/>
            <a:ext cx="10419260" cy="311362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b="1" dirty="0">
                <a:solidFill>
                  <a:schemeClr val="accent1">
                    <a:lumMod val="50000"/>
                  </a:schemeClr>
                </a:solidFill>
              </a:rPr>
              <a:t>Mer utbildning om KISA och god sed:</a:t>
            </a:r>
            <a:r>
              <a:rPr lang="sv-SE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br>
              <a:rPr lang="sv-SE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sv-SE" dirty="0">
                <a:solidFill>
                  <a:schemeClr val="accent1">
                    <a:lumMod val="50000"/>
                  </a:schemeClr>
                </a:solidFill>
              </a:rPr>
              <a:t>För förtroendevalda revisorer.</a:t>
            </a:r>
          </a:p>
          <a:p>
            <a:r>
              <a:rPr lang="sv-SE" b="1" dirty="0">
                <a:solidFill>
                  <a:schemeClr val="accent1">
                    <a:lumMod val="50000"/>
                  </a:schemeClr>
                </a:solidFill>
              </a:rPr>
              <a:t>Ökade resurser/bättre budgethantering: </a:t>
            </a:r>
            <a:br>
              <a:rPr lang="sv-SE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sv-SE" dirty="0">
                <a:solidFill>
                  <a:schemeClr val="accent1">
                    <a:lumMod val="50000"/>
                  </a:schemeClr>
                </a:solidFill>
              </a:rPr>
              <a:t>Man är ofta ganska svag i att kunna förklara vad revisionen omfattar och vad man behöver i budget.</a:t>
            </a:r>
          </a:p>
          <a:p>
            <a:r>
              <a:rPr lang="sv-SE" b="1" dirty="0">
                <a:solidFill>
                  <a:schemeClr val="accent1">
                    <a:lumMod val="50000"/>
                  </a:schemeClr>
                </a:solidFill>
              </a:rPr>
              <a:t>Kvalitet:</a:t>
            </a:r>
            <a:r>
              <a:rPr lang="sv-SE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br>
              <a:rPr lang="sv-SE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sv-SE" dirty="0">
                <a:solidFill>
                  <a:schemeClr val="accent1">
                    <a:lumMod val="50000"/>
                  </a:schemeClr>
                </a:solidFill>
              </a:rPr>
              <a:t>Hur kan de som beställare följa upp räkenskapsrevisionens kvalitet?</a:t>
            </a:r>
          </a:p>
          <a:p>
            <a:endParaRPr lang="sv-SE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60109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>
            <a:extLst>
              <a:ext uri="{FF2B5EF4-FFF2-40B4-BE49-F238E27FC236}">
                <a16:creationId xmlns:a16="http://schemas.microsoft.com/office/drawing/2014/main" id="{7B218BFC-A911-4651-93E4-8F9B94E5F419}"/>
              </a:ext>
            </a:extLst>
          </p:cNvPr>
          <p:cNvSpPr txBox="1">
            <a:spLocks/>
          </p:cNvSpPr>
          <p:nvPr/>
        </p:nvSpPr>
        <p:spPr>
          <a:xfrm>
            <a:off x="911348" y="1256807"/>
            <a:ext cx="10220476" cy="123713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b="1" dirty="0">
                <a:solidFill>
                  <a:schemeClr val="accent1">
                    <a:lumMod val="50000"/>
                  </a:schemeClr>
                </a:solidFill>
              </a:rPr>
              <a:t>Vilka utvecklingsbehov ser sakkunniga vid revisionskontoren?</a:t>
            </a:r>
          </a:p>
        </p:txBody>
      </p:sp>
      <p:sp>
        <p:nvSpPr>
          <p:cNvPr id="7" name="Platshållare för innehåll 2">
            <a:extLst>
              <a:ext uri="{FF2B5EF4-FFF2-40B4-BE49-F238E27FC236}">
                <a16:creationId xmlns:a16="http://schemas.microsoft.com/office/drawing/2014/main" id="{52C49DE7-CED7-49DE-9484-3761FEE8E060}"/>
              </a:ext>
            </a:extLst>
          </p:cNvPr>
          <p:cNvSpPr txBox="1">
            <a:spLocks/>
          </p:cNvSpPr>
          <p:nvPr/>
        </p:nvSpPr>
        <p:spPr>
          <a:xfrm>
            <a:off x="637028" y="2721434"/>
            <a:ext cx="10419260" cy="311362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b="1" dirty="0">
                <a:solidFill>
                  <a:schemeClr val="accent1">
                    <a:lumMod val="50000"/>
                  </a:schemeClr>
                </a:solidFill>
              </a:rPr>
              <a:t>Krav på anpassning till kommunal särart</a:t>
            </a:r>
            <a:r>
              <a:rPr lang="sv-SE" dirty="0">
                <a:solidFill>
                  <a:schemeClr val="accent1">
                    <a:lumMod val="50000"/>
                  </a:schemeClr>
                </a:solidFill>
              </a:rPr>
              <a:t>: </a:t>
            </a:r>
            <a:br>
              <a:rPr lang="sv-SE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sv-SE" dirty="0">
                <a:solidFill>
                  <a:schemeClr val="accent1">
                    <a:lumMod val="50000"/>
                  </a:schemeClr>
                </a:solidFill>
              </a:rPr>
              <a:t>Det finns ett behov av att standarden blir mer självständig och anpassad till kommunal verksamhet, snarare än att efterlikna ISA (International Standards on Auditing).</a:t>
            </a:r>
          </a:p>
          <a:p>
            <a:r>
              <a:rPr lang="sv-SE" b="1" dirty="0">
                <a:solidFill>
                  <a:schemeClr val="accent1">
                    <a:lumMod val="50000"/>
                  </a:schemeClr>
                </a:solidFill>
              </a:rPr>
              <a:t>Utveckling av intern kontrollgranskning</a:t>
            </a:r>
            <a:r>
              <a:rPr lang="sv-SE" dirty="0">
                <a:solidFill>
                  <a:schemeClr val="accent1">
                    <a:lumMod val="50000"/>
                  </a:schemeClr>
                </a:solidFill>
              </a:rPr>
              <a:t>: </a:t>
            </a:r>
            <a:br>
              <a:rPr lang="sv-SE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sv-SE" dirty="0">
                <a:solidFill>
                  <a:schemeClr val="accent1">
                    <a:lumMod val="50000"/>
                  </a:schemeClr>
                </a:solidFill>
              </a:rPr>
              <a:t>Ett behov av att utveckla granskningen av kommunernas interna kontroller, särskilt inom verksamhetsrevisionen.</a:t>
            </a:r>
          </a:p>
          <a:p>
            <a:r>
              <a:rPr lang="sv-SE" b="1" dirty="0">
                <a:solidFill>
                  <a:schemeClr val="accent1">
                    <a:lumMod val="50000"/>
                  </a:schemeClr>
                </a:solidFill>
              </a:rPr>
              <a:t>Standardisering av rapportering</a:t>
            </a:r>
            <a:r>
              <a:rPr lang="sv-SE" dirty="0">
                <a:solidFill>
                  <a:schemeClr val="accent1">
                    <a:lumMod val="50000"/>
                  </a:schemeClr>
                </a:solidFill>
              </a:rPr>
              <a:t>: </a:t>
            </a:r>
            <a:br>
              <a:rPr lang="sv-SE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sv-SE" dirty="0">
                <a:solidFill>
                  <a:schemeClr val="accent1">
                    <a:lumMod val="50000"/>
                  </a:schemeClr>
                </a:solidFill>
              </a:rPr>
              <a:t>Förslag om att standardisera rapporteringen ännu mer, inklusive tydligare beskrivningar av riskbedömningar, iakttagelser och bedömningar.</a:t>
            </a:r>
          </a:p>
        </p:txBody>
      </p:sp>
    </p:spTree>
    <p:extLst>
      <p:ext uri="{BB962C8B-B14F-4D97-AF65-F5344CB8AC3E}">
        <p14:creationId xmlns:p14="http://schemas.microsoft.com/office/powerpoint/2010/main" val="15262955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1">
            <a:extLst>
              <a:ext uri="{FF2B5EF4-FFF2-40B4-BE49-F238E27FC236}">
                <a16:creationId xmlns:a16="http://schemas.microsoft.com/office/drawing/2014/main" id="{08CCAD62-3BA6-4C23-ABC5-1A5F2D4F84AC}"/>
              </a:ext>
            </a:extLst>
          </p:cNvPr>
          <p:cNvSpPr txBox="1">
            <a:spLocks/>
          </p:cNvSpPr>
          <p:nvPr/>
        </p:nvSpPr>
        <p:spPr>
          <a:xfrm>
            <a:off x="911348" y="1256807"/>
            <a:ext cx="10220476" cy="123713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b="1" dirty="0">
                <a:solidFill>
                  <a:schemeClr val="accent1">
                    <a:lumMod val="50000"/>
                  </a:schemeClr>
                </a:solidFill>
              </a:rPr>
              <a:t>Vilka utvecklingsbehov ser sakkunniga vid byrå?</a:t>
            </a:r>
          </a:p>
        </p:txBody>
      </p:sp>
      <p:sp>
        <p:nvSpPr>
          <p:cNvPr id="5" name="Platshållare för innehåll 2">
            <a:extLst>
              <a:ext uri="{FF2B5EF4-FFF2-40B4-BE49-F238E27FC236}">
                <a16:creationId xmlns:a16="http://schemas.microsoft.com/office/drawing/2014/main" id="{4898044E-D268-4B88-BED7-A8CB9B9C95ED}"/>
              </a:ext>
            </a:extLst>
          </p:cNvPr>
          <p:cNvSpPr txBox="1">
            <a:spLocks/>
          </p:cNvSpPr>
          <p:nvPr/>
        </p:nvSpPr>
        <p:spPr>
          <a:xfrm>
            <a:off x="637028" y="2721434"/>
            <a:ext cx="10419260" cy="311362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b="1" dirty="0">
                <a:solidFill>
                  <a:schemeClr val="accent1">
                    <a:lumMod val="50000"/>
                  </a:schemeClr>
                </a:solidFill>
              </a:rPr>
              <a:t>Mer information om standarden till kommuner: </a:t>
            </a:r>
            <a:br>
              <a:rPr lang="sv-SE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sv-SE" dirty="0">
                <a:solidFill>
                  <a:schemeClr val="accent1">
                    <a:lumMod val="50000"/>
                  </a:schemeClr>
                </a:solidFill>
              </a:rPr>
              <a:t>Både till förtroendevalda revisorer och till ekonomiavdelningar</a:t>
            </a:r>
          </a:p>
          <a:p>
            <a:r>
              <a:rPr lang="sv-SE" b="1" dirty="0">
                <a:solidFill>
                  <a:schemeClr val="accent1">
                    <a:lumMod val="50000"/>
                  </a:schemeClr>
                </a:solidFill>
              </a:rPr>
              <a:t>Utökade budgetar:</a:t>
            </a:r>
            <a:r>
              <a:rPr lang="sv-SE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br>
              <a:rPr lang="sv-SE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sv-SE" dirty="0">
                <a:solidFill>
                  <a:schemeClr val="accent1">
                    <a:lumMod val="50000"/>
                  </a:schemeClr>
                </a:solidFill>
              </a:rPr>
              <a:t>Så</a:t>
            </a:r>
            <a:r>
              <a:rPr lang="sv-SE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sv-SE" dirty="0">
                <a:solidFill>
                  <a:schemeClr val="accent1">
                    <a:lumMod val="50000"/>
                  </a:schemeClr>
                </a:solidFill>
              </a:rPr>
              <a:t>att inte verksamhetsrevisionen påverkas för mycket av en mer omfattande räkenskapsrevision</a:t>
            </a:r>
          </a:p>
          <a:p>
            <a:r>
              <a:rPr lang="sv-SE" b="1" dirty="0">
                <a:solidFill>
                  <a:schemeClr val="accent1">
                    <a:lumMod val="50000"/>
                  </a:schemeClr>
                </a:solidFill>
              </a:rPr>
              <a:t>Tydligare riktlinjer:</a:t>
            </a:r>
            <a:br>
              <a:rPr lang="sv-SE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sv-SE" dirty="0">
                <a:solidFill>
                  <a:schemeClr val="accent1">
                    <a:lumMod val="50000"/>
                  </a:schemeClr>
                </a:solidFill>
              </a:rPr>
              <a:t>Kring tex. granskning av sammanställda räkenskaper, närståendeförhållanden, att GEH inte ingår.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sv-SE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sv-SE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50539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99816C7B-F5B6-401E-A3DB-25E3BDA9EDB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sv-SE" dirty="0"/>
              <a:t>Utvecklingsbehov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8AEA319D-B9C7-4807-9F98-7260EDE3C88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/>
              <a:t>Anpassa standarden bättre till den kommunala särarten.</a:t>
            </a:r>
          </a:p>
          <a:p>
            <a:r>
              <a:rPr lang="sv-SE" dirty="0"/>
              <a:t>Bättre dialog för ett mer flexibelt och transparent samarbete i hela revisionsprocessen.</a:t>
            </a:r>
          </a:p>
          <a:p>
            <a:r>
              <a:rPr lang="sv-SE" dirty="0"/>
              <a:t>Budgetfrågan och behovet av ökad konkurrens. </a:t>
            </a:r>
          </a:p>
          <a:p>
            <a:r>
              <a:rPr lang="sv-SE" dirty="0"/>
              <a:t>Öka tydligheten avseende sammanställd redovisning, principen om god ekonomisk hushållning och balanskrav. </a:t>
            </a:r>
          </a:p>
          <a:p>
            <a:r>
              <a:rPr lang="sv-SE" dirty="0"/>
              <a:t>Informations- och kommunikationsbehovet är stort. </a:t>
            </a:r>
          </a:p>
        </p:txBody>
      </p:sp>
      <p:pic>
        <p:nvPicPr>
          <p:cNvPr id="8" name="Picture Placeholder 6" descr="A picture containing person, clothing, person, standing&#10;&#10;Description automatically generated">
            <a:extLst>
              <a:ext uri="{FF2B5EF4-FFF2-40B4-BE49-F238E27FC236}">
                <a16:creationId xmlns:a16="http://schemas.microsoft.com/office/drawing/2014/main" id="{72B83879-2635-49C3-B70C-0E8AE7C2949D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2" r="1942"/>
          <a:stretch>
            <a:fillRect/>
          </a:stretch>
        </p:blipFill>
        <p:spPr>
          <a:xfrm>
            <a:off x="840299" y="1916112"/>
            <a:ext cx="4856682" cy="3370665"/>
          </a:xfrm>
        </p:spPr>
      </p:pic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C23983D1-0094-4E25-8AC3-D9FE8A9F3EA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6798" y="5293216"/>
            <a:ext cx="5031012" cy="721589"/>
          </a:xfrm>
        </p:spPr>
        <p:txBody>
          <a:bodyPr/>
          <a:lstStyle/>
          <a:p>
            <a:r>
              <a:rPr lang="en-US" sz="700" spc="50" dirty="0">
                <a:solidFill>
                  <a:srgbClr val="41413E"/>
                </a:solidFill>
                <a:latin typeface="Arial"/>
                <a:cs typeface="Arial"/>
              </a:rPr>
              <a:t>FOTO:</a:t>
            </a:r>
            <a:r>
              <a:rPr lang="en-US" sz="700" spc="75" dirty="0">
                <a:solidFill>
                  <a:srgbClr val="41413E"/>
                </a:solidFill>
                <a:latin typeface="Arial"/>
                <a:cs typeface="Arial"/>
              </a:rPr>
              <a:t> </a:t>
            </a:r>
            <a:r>
              <a:rPr lang="en-US" sz="700" spc="70" dirty="0">
                <a:solidFill>
                  <a:srgbClr val="41413E"/>
                </a:solidFill>
                <a:latin typeface="Arial"/>
                <a:cs typeface="Arial"/>
              </a:rPr>
              <a:t>THISISENGIN</a:t>
            </a:r>
            <a:r>
              <a:rPr lang="en-US" sz="700" spc="-114" dirty="0">
                <a:solidFill>
                  <a:srgbClr val="41413E"/>
                </a:solidFill>
                <a:latin typeface="Arial"/>
                <a:cs typeface="Arial"/>
              </a:rPr>
              <a:t> </a:t>
            </a:r>
            <a:r>
              <a:rPr lang="en-US" sz="700" spc="65" dirty="0">
                <a:solidFill>
                  <a:srgbClr val="41413E"/>
                </a:solidFill>
                <a:latin typeface="Arial"/>
                <a:cs typeface="Arial"/>
              </a:rPr>
              <a:t>EERING</a:t>
            </a:r>
            <a:r>
              <a:rPr lang="en-US" sz="700" spc="70" dirty="0">
                <a:solidFill>
                  <a:srgbClr val="41413E"/>
                </a:solidFill>
                <a:latin typeface="Arial"/>
                <a:cs typeface="Arial"/>
              </a:rPr>
              <a:t> </a:t>
            </a:r>
            <a:r>
              <a:rPr lang="en-US" sz="700" dirty="0">
                <a:solidFill>
                  <a:srgbClr val="41413E"/>
                </a:solidFill>
                <a:latin typeface="Arial"/>
                <a:cs typeface="Arial"/>
              </a:rPr>
              <a:t>R</a:t>
            </a:r>
            <a:r>
              <a:rPr lang="en-US" sz="700" spc="-85" dirty="0">
                <a:solidFill>
                  <a:srgbClr val="41413E"/>
                </a:solidFill>
                <a:latin typeface="Arial"/>
                <a:cs typeface="Arial"/>
              </a:rPr>
              <a:t> </a:t>
            </a:r>
            <a:r>
              <a:rPr lang="en-US" sz="700" dirty="0">
                <a:solidFill>
                  <a:srgbClr val="41413E"/>
                </a:solidFill>
                <a:latin typeface="Arial"/>
                <a:cs typeface="Arial"/>
              </a:rPr>
              <a:t>A</a:t>
            </a:r>
            <a:r>
              <a:rPr lang="en-US" sz="700" spc="-105" dirty="0">
                <a:solidFill>
                  <a:srgbClr val="41413E"/>
                </a:solidFill>
                <a:latin typeface="Arial"/>
                <a:cs typeface="Arial"/>
              </a:rPr>
              <a:t> </a:t>
            </a:r>
            <a:r>
              <a:rPr lang="en-US" sz="700" spc="55" dirty="0">
                <a:solidFill>
                  <a:srgbClr val="41413E"/>
                </a:solidFill>
                <a:latin typeface="Arial"/>
                <a:cs typeface="Arial"/>
              </a:rPr>
              <a:t>ENG,</a:t>
            </a:r>
            <a:r>
              <a:rPr lang="en-US" sz="700" spc="70" dirty="0">
                <a:solidFill>
                  <a:srgbClr val="41413E"/>
                </a:solidFill>
                <a:latin typeface="Arial"/>
                <a:cs typeface="Arial"/>
              </a:rPr>
              <a:t> </a:t>
            </a:r>
            <a:r>
              <a:rPr lang="en-US" sz="700" dirty="0">
                <a:solidFill>
                  <a:srgbClr val="41413E"/>
                </a:solidFill>
                <a:latin typeface="Arial"/>
                <a:cs typeface="Arial"/>
              </a:rPr>
              <a:t>U</a:t>
            </a:r>
            <a:r>
              <a:rPr lang="en-US" sz="700" spc="-110" dirty="0">
                <a:solidFill>
                  <a:srgbClr val="41413E"/>
                </a:solidFill>
                <a:latin typeface="Arial"/>
                <a:cs typeface="Arial"/>
              </a:rPr>
              <a:t> </a:t>
            </a:r>
            <a:r>
              <a:rPr lang="en-US" sz="700" spc="60" dirty="0">
                <a:solidFill>
                  <a:srgbClr val="41413E"/>
                </a:solidFill>
                <a:latin typeface="Arial"/>
                <a:cs typeface="Arial"/>
              </a:rPr>
              <a:t>NSPL</a:t>
            </a:r>
            <a:r>
              <a:rPr lang="en-US" sz="700" spc="-95" dirty="0">
                <a:solidFill>
                  <a:srgbClr val="41413E"/>
                </a:solidFill>
                <a:latin typeface="Arial"/>
                <a:cs typeface="Arial"/>
              </a:rPr>
              <a:t> </a:t>
            </a:r>
            <a:r>
              <a:rPr lang="en-US" sz="700" spc="55" dirty="0">
                <a:solidFill>
                  <a:srgbClr val="41413E"/>
                </a:solidFill>
                <a:latin typeface="Arial"/>
                <a:cs typeface="Arial"/>
              </a:rPr>
              <a:t>ASH</a:t>
            </a:r>
            <a:endParaRPr lang="en-US" sz="700" dirty="0">
              <a:latin typeface="Arial"/>
              <a:cs typeface="Arial"/>
            </a:endParaRP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564556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ubrik 1">
            <a:extLst>
              <a:ext uri="{FF2B5EF4-FFF2-40B4-BE49-F238E27FC236}">
                <a16:creationId xmlns:a16="http://schemas.microsoft.com/office/drawing/2014/main" id="{2673E7F8-9AF1-4F73-9D6C-A447E59CF879}"/>
              </a:ext>
            </a:extLst>
          </p:cNvPr>
          <p:cNvSpPr txBox="1">
            <a:spLocks/>
          </p:cNvSpPr>
          <p:nvPr/>
        </p:nvSpPr>
        <p:spPr>
          <a:xfrm>
            <a:off x="658500" y="622800"/>
            <a:ext cx="9609825" cy="1231392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dirty="0">
                <a:solidFill>
                  <a:schemeClr val="accent1">
                    <a:lumMod val="50000"/>
                  </a:schemeClr>
                </a:solidFill>
              </a:rPr>
              <a:t>De sakkunnigas normering</a:t>
            </a:r>
          </a:p>
        </p:txBody>
      </p:sp>
      <p:sp>
        <p:nvSpPr>
          <p:cNvPr id="13" name="Platshållare för innehåll 2">
            <a:extLst>
              <a:ext uri="{FF2B5EF4-FFF2-40B4-BE49-F238E27FC236}">
                <a16:creationId xmlns:a16="http://schemas.microsoft.com/office/drawing/2014/main" id="{71071452-4A27-4696-93E7-52C637F4CBF1}"/>
              </a:ext>
            </a:extLst>
          </p:cNvPr>
          <p:cNvSpPr txBox="1">
            <a:spLocks/>
          </p:cNvSpPr>
          <p:nvPr/>
        </p:nvSpPr>
        <p:spPr>
          <a:xfrm>
            <a:off x="666000" y="2494800"/>
            <a:ext cx="4716000" cy="37404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dirty="0">
                <a:solidFill>
                  <a:schemeClr val="accent1">
                    <a:lumMod val="50000"/>
                  </a:schemeClr>
                </a:solidFill>
              </a:rPr>
              <a:t>SKYREV har en certifiering av sakkunniga kommunala yrkesrevisorer</a:t>
            </a:r>
          </a:p>
          <a:p>
            <a:r>
              <a:rPr lang="sv-SE" dirty="0">
                <a:solidFill>
                  <a:schemeClr val="accent1">
                    <a:lumMod val="50000"/>
                  </a:schemeClr>
                </a:solidFill>
              </a:rPr>
              <a:t>FAR samlar de auktoriserade revisorerna </a:t>
            </a:r>
            <a:r>
              <a:rPr lang="sv-SE" dirty="0" err="1">
                <a:solidFill>
                  <a:schemeClr val="accent1">
                    <a:lumMod val="50000"/>
                  </a:schemeClr>
                </a:solidFill>
              </a:rPr>
              <a:t>m.fl</a:t>
            </a:r>
            <a:endParaRPr lang="sv-SE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sv-SE" dirty="0">
                <a:solidFill>
                  <a:schemeClr val="accent1">
                    <a:lumMod val="50000"/>
                  </a:schemeClr>
                </a:solidFill>
              </a:rPr>
              <a:t>Skyrev och FAR är normerande organisationer för sina medlemmar.</a:t>
            </a:r>
          </a:p>
          <a:p>
            <a:r>
              <a:rPr lang="sv-SE" dirty="0">
                <a:solidFill>
                  <a:schemeClr val="accent1">
                    <a:lumMod val="50000"/>
                  </a:schemeClr>
                </a:solidFill>
              </a:rPr>
              <a:t>Regler, rekommendationer och vägledningar för det praktiska revisionsarbetet</a:t>
            </a:r>
            <a:br>
              <a:rPr lang="sv-SE" dirty="0">
                <a:solidFill>
                  <a:schemeClr val="accent1">
                    <a:lumMod val="50000"/>
                  </a:schemeClr>
                </a:solidFill>
              </a:rPr>
            </a:br>
            <a:endParaRPr lang="sv-SE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4" name="Bildobjekt 13">
            <a:extLst>
              <a:ext uri="{FF2B5EF4-FFF2-40B4-BE49-F238E27FC236}">
                <a16:creationId xmlns:a16="http://schemas.microsoft.com/office/drawing/2014/main" id="{C65A9F6A-5EA3-4020-B7EC-212695A4722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0544" y="2494800"/>
            <a:ext cx="4716000" cy="232263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873092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>
            <a:extLst>
              <a:ext uri="{FF2B5EF4-FFF2-40B4-BE49-F238E27FC236}">
                <a16:creationId xmlns:a16="http://schemas.microsoft.com/office/drawing/2014/main" id="{7D0AD50A-B464-4124-BA25-B417026EE4C5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000" y="1652841"/>
            <a:ext cx="4718507" cy="4494379"/>
          </a:xfrm>
          <a:prstGeom prst="rect">
            <a:avLst/>
          </a:prstGeom>
          <a:noFill/>
        </p:spPr>
      </p:pic>
      <p:sp>
        <p:nvSpPr>
          <p:cNvPr id="7" name="Rubrik 1">
            <a:extLst>
              <a:ext uri="{FF2B5EF4-FFF2-40B4-BE49-F238E27FC236}">
                <a16:creationId xmlns:a16="http://schemas.microsoft.com/office/drawing/2014/main" id="{4DD37EDD-AADE-4F03-988F-2408AF9A20B4}"/>
              </a:ext>
            </a:extLst>
          </p:cNvPr>
          <p:cNvSpPr txBox="1">
            <a:spLocks/>
          </p:cNvSpPr>
          <p:nvPr/>
        </p:nvSpPr>
        <p:spPr>
          <a:xfrm>
            <a:off x="629778" y="421449"/>
            <a:ext cx="10167165" cy="12313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100" b="1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sv-SE" sz="4400" spc="-150" dirty="0">
                <a:solidFill>
                  <a:schemeClr val="accent1">
                    <a:lumMod val="50000"/>
                  </a:schemeClr>
                </a:solidFill>
              </a:rPr>
              <a:t>Årlig granskning i kommunal </a:t>
            </a:r>
            <a:r>
              <a:rPr lang="sv-SE" sz="4400" spc="-150" dirty="0" err="1">
                <a:solidFill>
                  <a:schemeClr val="accent1">
                    <a:lumMod val="50000"/>
                  </a:schemeClr>
                </a:solidFill>
              </a:rPr>
              <a:t>revision</a:t>
            </a:r>
            <a:r>
              <a:rPr lang="sv-SE" sz="4400" spc="-150" dirty="0" err="1">
                <a:solidFill>
                  <a:schemeClr val="accent4"/>
                </a:solidFill>
              </a:rPr>
              <a:t>i</a:t>
            </a:r>
            <a:endParaRPr lang="sv-SE" sz="4400" spc="-150" dirty="0">
              <a:solidFill>
                <a:schemeClr val="accent1">
                  <a:lumMod val="50000"/>
                </a:schemeClr>
              </a:solidFill>
            </a:endParaRPr>
          </a:p>
        </p:txBody>
      </p:sp>
      <p:grpSp>
        <p:nvGrpSpPr>
          <p:cNvPr id="8" name="Grupp 7">
            <a:extLst>
              <a:ext uri="{FF2B5EF4-FFF2-40B4-BE49-F238E27FC236}">
                <a16:creationId xmlns:a16="http://schemas.microsoft.com/office/drawing/2014/main" id="{04EAC428-25DF-43BA-B1C5-93CAFB2CC6F1}"/>
              </a:ext>
            </a:extLst>
          </p:cNvPr>
          <p:cNvGrpSpPr/>
          <p:nvPr/>
        </p:nvGrpSpPr>
        <p:grpSpPr>
          <a:xfrm>
            <a:off x="703707" y="2504227"/>
            <a:ext cx="7182993" cy="3096473"/>
            <a:chOff x="666000" y="2494800"/>
            <a:chExt cx="7182993" cy="3096473"/>
          </a:xfrm>
        </p:grpSpPr>
        <p:sp>
          <p:nvSpPr>
            <p:cNvPr id="9" name="textruta 8">
              <a:extLst>
                <a:ext uri="{FF2B5EF4-FFF2-40B4-BE49-F238E27FC236}">
                  <a16:creationId xmlns:a16="http://schemas.microsoft.com/office/drawing/2014/main" id="{278D9195-A485-4208-97B4-35B92355132D}"/>
                </a:ext>
              </a:extLst>
            </p:cNvPr>
            <p:cNvSpPr txBox="1"/>
            <p:nvPr/>
          </p:nvSpPr>
          <p:spPr>
            <a:xfrm>
              <a:off x="666000" y="2494800"/>
              <a:ext cx="4716000" cy="1644063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342900" indent="-342900">
                <a:spcAft>
                  <a:spcPts val="600"/>
                </a:spcAft>
                <a:buClr>
                  <a:srgbClr val="710666"/>
                </a:buClr>
                <a:buFont typeface="Wingdings" panose="05000000000000000000" pitchFamily="2" charset="2"/>
                <a:buChar char="ü"/>
              </a:pPr>
              <a:r>
                <a:rPr lang="sv-SE" sz="2200" dirty="0">
                  <a:solidFill>
                    <a:schemeClr val="accent1">
                      <a:lumMod val="50000"/>
                    </a:schemeClr>
                  </a:solidFill>
                </a:rPr>
                <a:t>Rättvisande räkenskaper: Standard för kommunal räkenskapsrevision</a:t>
              </a:r>
            </a:p>
            <a:p>
              <a:pPr indent="-228600">
                <a:spcAft>
                  <a:spcPts val="600"/>
                </a:spcAft>
                <a:buClr>
                  <a:srgbClr val="0070C0"/>
                </a:buClr>
                <a:buFont typeface="Symbol" panose="05050102010706020507" pitchFamily="18" charset="2"/>
              </a:pPr>
              <a:endParaRPr lang="sv-SE" sz="240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grpSp>
          <p:nvGrpSpPr>
            <p:cNvPr id="11" name="Grupp 10">
              <a:extLst>
                <a:ext uri="{FF2B5EF4-FFF2-40B4-BE49-F238E27FC236}">
                  <a16:creationId xmlns:a16="http://schemas.microsoft.com/office/drawing/2014/main" id="{D927A810-8F7C-4C32-B4C3-87DEBC43AFC0}"/>
                </a:ext>
              </a:extLst>
            </p:cNvPr>
            <p:cNvGrpSpPr/>
            <p:nvPr/>
          </p:nvGrpSpPr>
          <p:grpSpPr>
            <a:xfrm>
              <a:off x="4099499" y="3524349"/>
              <a:ext cx="3749494" cy="2066924"/>
              <a:chOff x="4099499" y="3524349"/>
              <a:chExt cx="3749494" cy="2066924"/>
            </a:xfrm>
          </p:grpSpPr>
          <p:sp>
            <p:nvSpPr>
              <p:cNvPr id="15" name="Pil: höger 14">
                <a:extLst>
                  <a:ext uri="{FF2B5EF4-FFF2-40B4-BE49-F238E27FC236}">
                    <a16:creationId xmlns:a16="http://schemas.microsoft.com/office/drawing/2014/main" id="{DE95E712-BA5A-4F80-A1BD-E0D4D250E4BD}"/>
                  </a:ext>
                </a:extLst>
              </p:cNvPr>
              <p:cNvSpPr/>
              <p:nvPr/>
            </p:nvSpPr>
            <p:spPr>
              <a:xfrm rot="12289717">
                <a:off x="4099499" y="3679994"/>
                <a:ext cx="1595190" cy="440076"/>
              </a:xfrm>
              <a:prstGeom prst="rightArrow">
                <a:avLst/>
              </a:prstGeom>
              <a:solidFill>
                <a:srgbClr val="710666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6" name="Ellips 15">
                <a:extLst>
                  <a:ext uri="{FF2B5EF4-FFF2-40B4-BE49-F238E27FC236}">
                    <a16:creationId xmlns:a16="http://schemas.microsoft.com/office/drawing/2014/main" id="{ECFE039B-696E-440A-9259-05B28AA5A7F1}"/>
                  </a:ext>
                </a:extLst>
              </p:cNvPr>
              <p:cNvSpPr/>
              <p:nvPr/>
            </p:nvSpPr>
            <p:spPr>
              <a:xfrm>
                <a:off x="5820168" y="3524349"/>
                <a:ext cx="2028825" cy="2066924"/>
              </a:xfrm>
              <a:prstGeom prst="ellipse">
                <a:avLst/>
              </a:prstGeom>
              <a:solidFill>
                <a:srgbClr val="710666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sv-SE" sz="1600" b="1" dirty="0">
                    <a:ln w="0"/>
                    <a:solidFill>
                      <a:schemeClr val="bg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Delårs-rapport och års-redovisning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762652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5A5D986C-5501-42EC-83C7-3FB4E93F62E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sv-SE" dirty="0">
                <a:solidFill>
                  <a:schemeClr val="accent1">
                    <a:lumMod val="50000"/>
                  </a:schemeClr>
                </a:solidFill>
              </a:rPr>
              <a:t>Organisation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136E267C-A39C-40D9-A272-5A406BDD96C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v-SE" dirty="0">
                <a:solidFill>
                  <a:schemeClr val="accent1">
                    <a:lumMod val="50000"/>
                  </a:schemeClr>
                </a:solidFill>
              </a:rPr>
              <a:t>Varför behov av standard?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DAA50EFE-6205-46AE-A01C-FF91477A2A9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342900" indent="-342900"/>
            <a:r>
              <a:rPr lang="sv-SE" dirty="0">
                <a:solidFill>
                  <a:schemeClr val="accent1">
                    <a:lumMod val="50000"/>
                  </a:schemeClr>
                </a:solidFill>
              </a:rPr>
              <a:t>Tidigare genomfördes räkenskapsrevisionen utifrån ISA  – med olika anpassningar hos olika kommuner.</a:t>
            </a:r>
          </a:p>
          <a:p>
            <a:pPr marL="342900" indent="-342900"/>
            <a:r>
              <a:rPr lang="sv-SE" dirty="0">
                <a:solidFill>
                  <a:schemeClr val="accent1">
                    <a:lumMod val="50000"/>
                  </a:schemeClr>
                </a:solidFill>
              </a:rPr>
              <a:t>Otydlighet för yrkesrevisorer när standard för räkenskapsrevision i kommun/region saknades.</a:t>
            </a:r>
          </a:p>
          <a:p>
            <a:pPr marL="342900" indent="-342900"/>
            <a:r>
              <a:rPr lang="sv-SE" dirty="0">
                <a:solidFill>
                  <a:schemeClr val="accent1">
                    <a:lumMod val="50000"/>
                  </a:schemeClr>
                </a:solidFill>
              </a:rPr>
              <a:t>Behov av likformighet och förutsägbarhet för utförare och beställare.</a:t>
            </a:r>
          </a:p>
          <a:p>
            <a:pPr marL="342900" indent="-342900"/>
            <a:r>
              <a:rPr lang="sv-SE" dirty="0">
                <a:solidFill>
                  <a:schemeClr val="accent1">
                    <a:lumMod val="50000"/>
                  </a:schemeClr>
                </a:solidFill>
              </a:rPr>
              <a:t>En standard kan möjliggöra högre kvalitet på räkenskapsrevisionen och i förlängningen på redovisningen.</a:t>
            </a:r>
          </a:p>
        </p:txBody>
      </p:sp>
      <p:sp>
        <p:nvSpPr>
          <p:cNvPr id="8" name="Platshållare för innehåll 1">
            <a:extLst>
              <a:ext uri="{FF2B5EF4-FFF2-40B4-BE49-F238E27FC236}">
                <a16:creationId xmlns:a16="http://schemas.microsoft.com/office/drawing/2014/main" id="{B1363CEA-CA9F-4121-81B9-6F0AC16BF282}"/>
              </a:ext>
            </a:extLst>
          </p:cNvPr>
          <p:cNvSpPr txBox="1">
            <a:spLocks/>
          </p:cNvSpPr>
          <p:nvPr/>
        </p:nvSpPr>
        <p:spPr>
          <a:xfrm>
            <a:off x="6088439" y="2057006"/>
            <a:ext cx="4450727" cy="404542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dirty="0">
                <a:solidFill>
                  <a:schemeClr val="accent1">
                    <a:lumMod val="50000"/>
                  </a:schemeClr>
                </a:solidFill>
              </a:rPr>
              <a:t>Representation från FAR, Skyrev och SKR i hela projektet</a:t>
            </a:r>
          </a:p>
          <a:p>
            <a:pPr marL="30163" indent="0">
              <a:buFont typeface="Arial" panose="020B0604020202020204" pitchFamily="34" charset="0"/>
              <a:buNone/>
            </a:pPr>
            <a:endParaRPr lang="sv-SE" dirty="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sv-SE" dirty="0">
                <a:solidFill>
                  <a:schemeClr val="accent1">
                    <a:lumMod val="50000"/>
                  </a:schemeClr>
                </a:solidFill>
              </a:rPr>
              <a:t>Styrgrupp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sv-SE" dirty="0">
                <a:solidFill>
                  <a:schemeClr val="accent1">
                    <a:lumMod val="50000"/>
                  </a:schemeClr>
                </a:solidFill>
              </a:rPr>
              <a:t>Projektgrupp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sv-SE" dirty="0">
                <a:solidFill>
                  <a:schemeClr val="accent1">
                    <a:lumMod val="50000"/>
                  </a:schemeClr>
                </a:solidFill>
              </a:rPr>
              <a:t>Konsulter </a:t>
            </a:r>
          </a:p>
          <a:p>
            <a:endParaRPr lang="sv-SE" dirty="0">
              <a:solidFill>
                <a:schemeClr val="accent1">
                  <a:lumMod val="50000"/>
                </a:schemeClr>
              </a:solidFill>
            </a:endParaRPr>
          </a:p>
          <a:p>
            <a:pPr marL="30163" indent="0">
              <a:buFont typeface="Arial" panose="020B0604020202020204" pitchFamily="34" charset="0"/>
              <a:buNone/>
            </a:pPr>
            <a:endParaRPr lang="sv-SE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9" name="Platshållare för innehåll 4" descr="Man och kvinna med hel fyllning">
            <a:extLst>
              <a:ext uri="{FF2B5EF4-FFF2-40B4-BE49-F238E27FC236}">
                <a16:creationId xmlns:a16="http://schemas.microsoft.com/office/drawing/2014/main" id="{FB856BB2-F940-43EC-B5F5-C34A53428881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8497658" y="3769247"/>
            <a:ext cx="816024" cy="914400"/>
          </a:xfrm>
          <a:prstGeom prst="rect">
            <a:avLst/>
          </a:prstGeom>
        </p:spPr>
      </p:pic>
      <p:pic>
        <p:nvPicPr>
          <p:cNvPr id="10" name="Bild 9" descr="Meeting">
            <a:extLst>
              <a:ext uri="{FF2B5EF4-FFF2-40B4-BE49-F238E27FC236}">
                <a16:creationId xmlns:a16="http://schemas.microsoft.com/office/drawing/2014/main" id="{5625F128-313E-4D8B-8CF3-E8838D83881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9449431" y="2707850"/>
            <a:ext cx="816024" cy="914400"/>
          </a:xfrm>
          <a:prstGeom prst="rect">
            <a:avLst/>
          </a:prstGeom>
        </p:spPr>
      </p:pic>
      <p:pic>
        <p:nvPicPr>
          <p:cNvPr id="11" name="Platshållare för innehåll 4" descr="Man och kvinna med hel fyllning">
            <a:extLst>
              <a:ext uri="{FF2B5EF4-FFF2-40B4-BE49-F238E27FC236}">
                <a16:creationId xmlns:a16="http://schemas.microsoft.com/office/drawing/2014/main" id="{7E01DA19-29E4-4ABE-9C27-FBF830A6ED3A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417941" y="3769247"/>
            <a:ext cx="816024" cy="914400"/>
          </a:xfrm>
          <a:prstGeom prst="rect">
            <a:avLst/>
          </a:prstGeom>
        </p:spPr>
      </p:pic>
      <p:pic>
        <p:nvPicPr>
          <p:cNvPr id="12" name="Graphic 46" descr="Group">
            <a:extLst>
              <a:ext uri="{FF2B5EF4-FFF2-40B4-BE49-F238E27FC236}">
                <a16:creationId xmlns:a16="http://schemas.microsoft.com/office/drawing/2014/main" id="{4311B181-367B-4A2D-9A3C-0C1FC8BC9802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9460183" y="4890046"/>
            <a:ext cx="816024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013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" name="Google Shape;2338;p292">
            <a:extLst>
              <a:ext uri="{FF2B5EF4-FFF2-40B4-BE49-F238E27FC236}">
                <a16:creationId xmlns:a16="http://schemas.microsoft.com/office/drawing/2014/main" id="{D59A8359-3646-4EC3-B4D3-F6A911B1071F}"/>
              </a:ext>
            </a:extLst>
          </p:cNvPr>
          <p:cNvCxnSpPr>
            <a:cxnSpLocks/>
          </p:cNvCxnSpPr>
          <p:nvPr/>
        </p:nvCxnSpPr>
        <p:spPr>
          <a:xfrm flipH="1" flipV="1">
            <a:off x="4953427" y="1979619"/>
            <a:ext cx="868230" cy="226553"/>
          </a:xfrm>
          <a:prstGeom prst="straightConnector1">
            <a:avLst/>
          </a:prstGeom>
          <a:noFill/>
          <a:ln w="12700" cap="flat" cmpd="sng">
            <a:solidFill>
              <a:srgbClr val="46464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0" name="Google Shape;2339;p292">
            <a:extLst>
              <a:ext uri="{FF2B5EF4-FFF2-40B4-BE49-F238E27FC236}">
                <a16:creationId xmlns:a16="http://schemas.microsoft.com/office/drawing/2014/main" id="{238D3FA0-2AC7-4997-811D-330BB9B125D4}"/>
              </a:ext>
            </a:extLst>
          </p:cNvPr>
          <p:cNvCxnSpPr>
            <a:cxnSpLocks/>
          </p:cNvCxnSpPr>
          <p:nvPr/>
        </p:nvCxnSpPr>
        <p:spPr>
          <a:xfrm rot="10800000" flipH="1">
            <a:off x="6706408" y="1990902"/>
            <a:ext cx="1800" cy="223800"/>
          </a:xfrm>
          <a:prstGeom prst="straightConnector1">
            <a:avLst/>
          </a:prstGeom>
          <a:noFill/>
          <a:ln w="12700" cap="flat" cmpd="sng">
            <a:solidFill>
              <a:srgbClr val="7D7D7D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1" name="Google Shape;2344;p292">
            <a:extLst>
              <a:ext uri="{FF2B5EF4-FFF2-40B4-BE49-F238E27FC236}">
                <a16:creationId xmlns:a16="http://schemas.microsoft.com/office/drawing/2014/main" id="{7A1D3C67-BE0D-4BF8-B1BD-D49049C28DAE}"/>
              </a:ext>
            </a:extLst>
          </p:cNvPr>
          <p:cNvSpPr/>
          <p:nvPr/>
        </p:nvSpPr>
        <p:spPr>
          <a:xfrm>
            <a:off x="8129489" y="4891105"/>
            <a:ext cx="1260546" cy="437037"/>
          </a:xfrm>
          <a:custGeom>
            <a:avLst/>
            <a:gdLst/>
            <a:ahLst/>
            <a:cxnLst/>
            <a:rect l="l" t="t" r="r" b="b"/>
            <a:pathLst>
              <a:path w="698" h="242" extrusionOk="0">
                <a:moveTo>
                  <a:pt x="698" y="242"/>
                </a:moveTo>
                <a:lnTo>
                  <a:pt x="698" y="114"/>
                </a:lnTo>
                <a:lnTo>
                  <a:pt x="0" y="114"/>
                </a:lnTo>
                <a:lnTo>
                  <a:pt x="0" y="0"/>
                </a:lnTo>
              </a:path>
            </a:pathLst>
          </a:custGeom>
          <a:noFill/>
          <a:ln w="12700" cap="flat" cmpd="sng">
            <a:solidFill>
              <a:srgbClr val="EB8C00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78175" tIns="39075" rIns="78175" bIns="390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Google Shape;2345;p292">
            <a:extLst>
              <a:ext uri="{FF2B5EF4-FFF2-40B4-BE49-F238E27FC236}">
                <a16:creationId xmlns:a16="http://schemas.microsoft.com/office/drawing/2014/main" id="{9981559D-D640-4292-8BB2-5BF678C3E44A}"/>
              </a:ext>
            </a:extLst>
          </p:cNvPr>
          <p:cNvSpPr/>
          <p:nvPr/>
        </p:nvSpPr>
        <p:spPr>
          <a:xfrm>
            <a:off x="7024255" y="4959731"/>
            <a:ext cx="1025626" cy="368412"/>
          </a:xfrm>
          <a:custGeom>
            <a:avLst/>
            <a:gdLst/>
            <a:ahLst/>
            <a:cxnLst/>
            <a:rect l="l" t="t" r="r" b="b"/>
            <a:pathLst>
              <a:path w="554" h="204" extrusionOk="0">
                <a:moveTo>
                  <a:pt x="554" y="204"/>
                </a:moveTo>
                <a:lnTo>
                  <a:pt x="554" y="134"/>
                </a:lnTo>
                <a:lnTo>
                  <a:pt x="0" y="134"/>
                </a:lnTo>
                <a:lnTo>
                  <a:pt x="0" y="0"/>
                </a:lnTo>
              </a:path>
            </a:pathLst>
          </a:custGeom>
          <a:noFill/>
          <a:ln w="12700" cap="flat" cmpd="sng">
            <a:solidFill>
              <a:srgbClr val="EB8C00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78175" tIns="39075" rIns="78175" bIns="390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3" name="Google Shape;2348;p292">
            <a:extLst>
              <a:ext uri="{FF2B5EF4-FFF2-40B4-BE49-F238E27FC236}">
                <a16:creationId xmlns:a16="http://schemas.microsoft.com/office/drawing/2014/main" id="{DCA627DD-AA66-4470-9801-792FE9E18831}"/>
              </a:ext>
            </a:extLst>
          </p:cNvPr>
          <p:cNvCxnSpPr>
            <a:cxnSpLocks/>
            <a:endCxn id="88" idx="5"/>
          </p:cNvCxnSpPr>
          <p:nvPr/>
        </p:nvCxnSpPr>
        <p:spPr>
          <a:xfrm flipH="1" flipV="1">
            <a:off x="5054705" y="2042204"/>
            <a:ext cx="72053" cy="198914"/>
          </a:xfrm>
          <a:prstGeom prst="straightConnector1">
            <a:avLst/>
          </a:prstGeom>
          <a:noFill/>
          <a:ln w="12700" cap="flat" cmpd="sng">
            <a:solidFill>
              <a:srgbClr val="46464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4" name="Google Shape;2349;p292">
            <a:extLst>
              <a:ext uri="{FF2B5EF4-FFF2-40B4-BE49-F238E27FC236}">
                <a16:creationId xmlns:a16="http://schemas.microsoft.com/office/drawing/2014/main" id="{8729465B-7AF8-4C92-A53F-06D2D7F84D22}"/>
              </a:ext>
            </a:extLst>
          </p:cNvPr>
          <p:cNvCxnSpPr>
            <a:cxnSpLocks/>
            <a:endCxn id="93" idx="3"/>
          </p:cNvCxnSpPr>
          <p:nvPr/>
        </p:nvCxnSpPr>
        <p:spPr>
          <a:xfrm flipV="1">
            <a:off x="8534400" y="3719760"/>
            <a:ext cx="830318" cy="737940"/>
          </a:xfrm>
          <a:prstGeom prst="straightConnector1">
            <a:avLst/>
          </a:prstGeom>
          <a:noFill/>
          <a:ln w="12700" cap="flat" cmpd="sng">
            <a:solidFill>
              <a:srgbClr val="DB536A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5" name="Google Shape;2352;p292">
            <a:extLst>
              <a:ext uri="{FF2B5EF4-FFF2-40B4-BE49-F238E27FC236}">
                <a16:creationId xmlns:a16="http://schemas.microsoft.com/office/drawing/2014/main" id="{EF15F5D0-EB10-432E-AA2F-CA8F3EEE8555}"/>
              </a:ext>
            </a:extLst>
          </p:cNvPr>
          <p:cNvSpPr/>
          <p:nvPr/>
        </p:nvSpPr>
        <p:spPr>
          <a:xfrm>
            <a:off x="9515481" y="2781558"/>
            <a:ext cx="1847844" cy="1949468"/>
          </a:xfrm>
          <a:prstGeom prst="rect">
            <a:avLst/>
          </a:prstGeom>
          <a:solidFill>
            <a:srgbClr val="C00000"/>
          </a:solidFill>
          <a:ln w="9525" cap="flat" cmpd="sng">
            <a:solidFill>
              <a:srgbClr val="DB536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2350" tIns="61550" rIns="30775" bIns="307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 dirty="0" err="1">
                <a:solidFill>
                  <a:srgbClr val="FFFFFF"/>
                </a:solidFill>
              </a:rPr>
              <a:t>Augusti</a:t>
            </a:r>
            <a:endParaRPr sz="1400" dirty="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171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GB" sz="1400" dirty="0">
                <a:solidFill>
                  <a:schemeClr val="lt1"/>
                </a:solidFill>
              </a:rPr>
              <a:t>-  </a:t>
            </a:r>
            <a:r>
              <a:rPr lang="en-GB" sz="1400" dirty="0" err="1">
                <a:solidFill>
                  <a:schemeClr val="lt1"/>
                </a:solidFill>
              </a:rPr>
              <a:t>Planering</a:t>
            </a:r>
            <a:r>
              <a:rPr lang="en-GB" sz="1400" dirty="0">
                <a:solidFill>
                  <a:schemeClr val="lt1"/>
                </a:solidFill>
              </a:rPr>
              <a:t>,   </a:t>
            </a:r>
            <a:br>
              <a:rPr lang="en-GB" sz="1400" dirty="0">
                <a:solidFill>
                  <a:schemeClr val="lt1"/>
                </a:solidFill>
              </a:rPr>
            </a:br>
            <a:r>
              <a:rPr lang="en-GB" sz="1400" dirty="0">
                <a:solidFill>
                  <a:schemeClr val="lt1"/>
                </a:solidFill>
              </a:rPr>
              <a:t>   </a:t>
            </a:r>
            <a:r>
              <a:rPr lang="en-GB" sz="1400" dirty="0" err="1">
                <a:solidFill>
                  <a:schemeClr val="lt1"/>
                </a:solidFill>
              </a:rPr>
              <a:t>Beräkning</a:t>
            </a:r>
            <a:r>
              <a:rPr lang="en-GB" sz="1400" dirty="0">
                <a:solidFill>
                  <a:schemeClr val="lt1"/>
                </a:solidFill>
              </a:rPr>
              <a:t> </a:t>
            </a:r>
            <a:r>
              <a:rPr lang="en-GB" sz="1400" dirty="0" err="1">
                <a:solidFill>
                  <a:schemeClr val="lt1"/>
                </a:solidFill>
              </a:rPr>
              <a:t>av</a:t>
            </a:r>
            <a:r>
              <a:rPr lang="en-GB" sz="1400" dirty="0">
                <a:solidFill>
                  <a:schemeClr val="lt1"/>
                </a:solidFill>
              </a:rPr>
              <a:t> </a:t>
            </a:r>
            <a:br>
              <a:rPr lang="en-GB" sz="1400" dirty="0">
                <a:solidFill>
                  <a:schemeClr val="lt1"/>
                </a:solidFill>
              </a:rPr>
            </a:br>
            <a:r>
              <a:rPr lang="en-GB" sz="1400" dirty="0">
                <a:solidFill>
                  <a:schemeClr val="lt1"/>
                </a:solidFill>
              </a:rPr>
              <a:t>   </a:t>
            </a:r>
            <a:r>
              <a:rPr lang="en-GB" sz="1400" dirty="0" err="1">
                <a:solidFill>
                  <a:schemeClr val="lt1"/>
                </a:solidFill>
              </a:rPr>
              <a:t>materialitet</a:t>
            </a:r>
            <a:endParaRPr lang="en-GB" sz="1400" dirty="0">
              <a:solidFill>
                <a:schemeClr val="lt1"/>
              </a:solidFill>
            </a:endParaRPr>
          </a:p>
          <a:p>
            <a:pPr marL="171450" lvl="0" indent="-171450" algn="l" rtl="0">
              <a:spcBef>
                <a:spcPts val="171"/>
              </a:spcBef>
              <a:spcAft>
                <a:spcPts val="0"/>
              </a:spcAft>
              <a:buClr>
                <a:schemeClr val="bg1"/>
              </a:buClr>
              <a:buFontTx/>
              <a:buChar char="-"/>
            </a:pPr>
            <a:r>
              <a:rPr lang="en-GB" sz="1400" dirty="0" err="1">
                <a:solidFill>
                  <a:schemeClr val="lt1"/>
                </a:solidFill>
              </a:rPr>
              <a:t>Uppdragsbrev</a:t>
            </a:r>
            <a:r>
              <a:rPr lang="en-GB" sz="1400" dirty="0">
                <a:solidFill>
                  <a:schemeClr val="lt1"/>
                </a:solidFill>
              </a:rPr>
              <a:t> </a:t>
            </a:r>
            <a:r>
              <a:rPr lang="en-GB" sz="1400" dirty="0" err="1">
                <a:solidFill>
                  <a:schemeClr val="lt1"/>
                </a:solidFill>
              </a:rPr>
              <a:t>inhämtas</a:t>
            </a:r>
            <a:endParaRPr lang="en-GB" sz="1400" dirty="0">
              <a:solidFill>
                <a:schemeClr val="lt1"/>
              </a:solidFill>
            </a:endParaRPr>
          </a:p>
          <a:p>
            <a:pPr marL="171450" lvl="0" indent="-171450" algn="l" rtl="0">
              <a:spcBef>
                <a:spcPts val="171"/>
              </a:spcBef>
              <a:spcAft>
                <a:spcPts val="0"/>
              </a:spcAft>
              <a:buClr>
                <a:schemeClr val="bg1"/>
              </a:buClr>
              <a:buFontTx/>
              <a:buChar char="-"/>
            </a:pPr>
            <a:r>
              <a:rPr lang="en-GB" sz="1400" dirty="0" err="1">
                <a:solidFill>
                  <a:schemeClr val="lt1"/>
                </a:solidFill>
              </a:rPr>
              <a:t>Granskning</a:t>
            </a:r>
            <a:r>
              <a:rPr lang="en-GB" sz="1400" dirty="0">
                <a:solidFill>
                  <a:schemeClr val="lt1"/>
                </a:solidFill>
              </a:rPr>
              <a:t> </a:t>
            </a:r>
            <a:r>
              <a:rPr lang="en-GB" sz="1400" dirty="0" err="1">
                <a:solidFill>
                  <a:schemeClr val="lt1"/>
                </a:solidFill>
              </a:rPr>
              <a:t>av</a:t>
            </a:r>
            <a:r>
              <a:rPr lang="en-GB" sz="1400" dirty="0">
                <a:solidFill>
                  <a:schemeClr val="lt1"/>
                </a:solidFill>
              </a:rPr>
              <a:t> </a:t>
            </a:r>
            <a:r>
              <a:rPr lang="en-GB" sz="1400" dirty="0" err="1">
                <a:solidFill>
                  <a:schemeClr val="lt1"/>
                </a:solidFill>
              </a:rPr>
              <a:t>delår</a:t>
            </a:r>
            <a:r>
              <a:rPr lang="en-GB" sz="1400" dirty="0">
                <a:solidFill>
                  <a:schemeClr val="lt1"/>
                </a:solidFill>
              </a:rPr>
              <a:t> </a:t>
            </a:r>
            <a:r>
              <a:rPr lang="en-GB" sz="1400" dirty="0" err="1">
                <a:solidFill>
                  <a:schemeClr val="lt1"/>
                </a:solidFill>
              </a:rPr>
              <a:t>påbörjas</a:t>
            </a:r>
            <a:endParaRPr lang="en-GB" sz="1400" dirty="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171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800" dirty="0">
              <a:solidFill>
                <a:srgbClr val="FFFFFF"/>
              </a:solidFill>
            </a:endParaRPr>
          </a:p>
        </p:txBody>
      </p:sp>
      <p:sp>
        <p:nvSpPr>
          <p:cNvPr id="46" name="Google Shape;2353;p292">
            <a:extLst>
              <a:ext uri="{FF2B5EF4-FFF2-40B4-BE49-F238E27FC236}">
                <a16:creationId xmlns:a16="http://schemas.microsoft.com/office/drawing/2014/main" id="{37DC2194-0E75-4A89-AD36-43D7D8FD15E7}"/>
              </a:ext>
            </a:extLst>
          </p:cNvPr>
          <p:cNvSpPr/>
          <p:nvPr/>
        </p:nvSpPr>
        <p:spPr>
          <a:xfrm>
            <a:off x="3499569" y="4638288"/>
            <a:ext cx="2281245" cy="1316400"/>
          </a:xfrm>
          <a:prstGeom prst="rect">
            <a:avLst/>
          </a:prstGeom>
          <a:solidFill>
            <a:srgbClr val="CC6600"/>
          </a:solidFill>
          <a:ln w="9525" cap="flat" cmpd="sng">
            <a:solidFill>
              <a:srgbClr val="D04A0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1550" tIns="92350" rIns="30775" bIns="307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 dirty="0">
                <a:solidFill>
                  <a:srgbClr val="FFFFFF"/>
                </a:solidFill>
              </a:rPr>
              <a:t>December - November</a:t>
            </a:r>
            <a:endParaRPr sz="1400" dirty="0">
              <a:solidFill>
                <a:srgbClr val="FFFFFF"/>
              </a:solidFill>
            </a:endParaRPr>
          </a:p>
          <a:p>
            <a:pPr marL="0" marR="0" lvl="0" indent="0" algn="l" rtl="0">
              <a:spcBef>
                <a:spcPts val="171"/>
              </a:spcBef>
              <a:spcAft>
                <a:spcPts val="0"/>
              </a:spcAft>
              <a:buNone/>
            </a:pPr>
            <a:r>
              <a:rPr lang="sv-SE" sz="1400" dirty="0">
                <a:solidFill>
                  <a:schemeClr val="bg1"/>
                </a:solidFill>
              </a:rPr>
              <a:t>- Planering av årsbokslut</a:t>
            </a:r>
          </a:p>
          <a:p>
            <a:pPr marL="0" marR="0" lvl="0" indent="0" algn="l" rtl="0">
              <a:spcBef>
                <a:spcPts val="171"/>
              </a:spcBef>
              <a:spcAft>
                <a:spcPts val="0"/>
              </a:spcAft>
              <a:buNone/>
            </a:pPr>
            <a:r>
              <a:rPr lang="sv-SE" sz="1400" dirty="0">
                <a:solidFill>
                  <a:schemeClr val="bg1"/>
                </a:solidFill>
              </a:rPr>
              <a:t>- Förfrågningar och dialog </a:t>
            </a:r>
            <a:br>
              <a:rPr lang="sv-SE" sz="1400" dirty="0">
                <a:solidFill>
                  <a:schemeClr val="bg1"/>
                </a:solidFill>
              </a:rPr>
            </a:br>
            <a:r>
              <a:rPr lang="sv-SE" sz="1400" dirty="0">
                <a:solidFill>
                  <a:schemeClr val="bg1"/>
                </a:solidFill>
              </a:rPr>
              <a:t>  med ekonomifunktioner.</a:t>
            </a:r>
          </a:p>
          <a:p>
            <a:pPr marL="0" marR="0" lvl="0" indent="0" algn="l" rtl="0">
              <a:spcBef>
                <a:spcPts val="171"/>
              </a:spcBef>
              <a:spcAft>
                <a:spcPts val="0"/>
              </a:spcAft>
              <a:buNone/>
            </a:pPr>
            <a:endParaRPr sz="800" dirty="0"/>
          </a:p>
        </p:txBody>
      </p:sp>
      <p:sp>
        <p:nvSpPr>
          <p:cNvPr id="47" name="Google Shape;2354;p292">
            <a:extLst>
              <a:ext uri="{FF2B5EF4-FFF2-40B4-BE49-F238E27FC236}">
                <a16:creationId xmlns:a16="http://schemas.microsoft.com/office/drawing/2014/main" id="{4F97ACEF-1D82-4838-834C-F7681A5A6143}"/>
              </a:ext>
            </a:extLst>
          </p:cNvPr>
          <p:cNvSpPr/>
          <p:nvPr/>
        </p:nvSpPr>
        <p:spPr>
          <a:xfrm>
            <a:off x="5923498" y="5285044"/>
            <a:ext cx="2517382" cy="1297835"/>
          </a:xfrm>
          <a:prstGeom prst="rect">
            <a:avLst/>
          </a:prstGeom>
          <a:solidFill>
            <a:srgbClr val="FF6600"/>
          </a:solidFill>
          <a:ln w="9525" cap="flat" cmpd="sng">
            <a:solidFill>
              <a:srgbClr val="EB8C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1550" tIns="92350" rIns="30775" bIns="307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 dirty="0" err="1">
                <a:solidFill>
                  <a:schemeClr val="tx2"/>
                </a:solidFill>
              </a:rPr>
              <a:t>Oktober</a:t>
            </a:r>
            <a:r>
              <a:rPr lang="en-GB" sz="1400" b="1" dirty="0">
                <a:solidFill>
                  <a:schemeClr val="tx2"/>
                </a:solidFill>
              </a:rPr>
              <a:t> - November</a:t>
            </a:r>
            <a:endParaRPr sz="1400" dirty="0">
              <a:solidFill>
                <a:schemeClr val="tx2"/>
              </a:solidFill>
            </a:endParaRPr>
          </a:p>
          <a:p>
            <a:pPr marL="0" lvl="0" indent="0" algn="l" rtl="0">
              <a:spcBef>
                <a:spcPts val="171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GB" sz="1400" dirty="0">
                <a:solidFill>
                  <a:schemeClr val="tx2"/>
                </a:solidFill>
              </a:rPr>
              <a:t>- </a:t>
            </a:r>
            <a:r>
              <a:rPr lang="en-GB" sz="1400" dirty="0" err="1">
                <a:solidFill>
                  <a:schemeClr val="tx2"/>
                </a:solidFill>
              </a:rPr>
              <a:t>Förståelse</a:t>
            </a:r>
            <a:r>
              <a:rPr lang="en-GB" sz="1400" dirty="0">
                <a:solidFill>
                  <a:schemeClr val="tx2"/>
                </a:solidFill>
              </a:rPr>
              <a:t> för </a:t>
            </a:r>
            <a:r>
              <a:rPr lang="en-GB" sz="1400" dirty="0" err="1">
                <a:solidFill>
                  <a:schemeClr val="tx2"/>
                </a:solidFill>
              </a:rPr>
              <a:t>väsentliga</a:t>
            </a:r>
            <a:r>
              <a:rPr lang="en-GB" sz="1400" dirty="0">
                <a:solidFill>
                  <a:schemeClr val="tx2"/>
                </a:solidFill>
              </a:rPr>
              <a:t>  </a:t>
            </a:r>
            <a:br>
              <a:rPr lang="en-GB" sz="1400" dirty="0">
                <a:solidFill>
                  <a:schemeClr val="tx2"/>
                </a:solidFill>
              </a:rPr>
            </a:br>
            <a:r>
              <a:rPr lang="en-GB" sz="1400" dirty="0">
                <a:solidFill>
                  <a:schemeClr val="tx2"/>
                </a:solidFill>
              </a:rPr>
              <a:t>  processer.</a:t>
            </a:r>
          </a:p>
          <a:p>
            <a:pPr marL="0" lvl="0" indent="0" algn="l" rtl="0">
              <a:spcBef>
                <a:spcPts val="171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GB" sz="1400" dirty="0">
                <a:solidFill>
                  <a:schemeClr val="tx2"/>
                </a:solidFill>
              </a:rPr>
              <a:t>- </a:t>
            </a:r>
            <a:r>
              <a:rPr lang="en-GB" sz="1400" dirty="0" err="1">
                <a:solidFill>
                  <a:schemeClr val="tx2"/>
                </a:solidFill>
              </a:rPr>
              <a:t>Granskning</a:t>
            </a:r>
            <a:r>
              <a:rPr lang="en-GB" sz="1400" dirty="0">
                <a:solidFill>
                  <a:schemeClr val="tx2"/>
                </a:solidFill>
              </a:rPr>
              <a:t> </a:t>
            </a:r>
            <a:r>
              <a:rPr lang="en-GB" sz="1400" dirty="0" err="1">
                <a:solidFill>
                  <a:schemeClr val="tx2"/>
                </a:solidFill>
              </a:rPr>
              <a:t>av</a:t>
            </a:r>
            <a:r>
              <a:rPr lang="en-GB" sz="1400" dirty="0">
                <a:solidFill>
                  <a:schemeClr val="tx2"/>
                </a:solidFill>
              </a:rPr>
              <a:t> intern </a:t>
            </a:r>
            <a:r>
              <a:rPr lang="en-GB" sz="1400" dirty="0" err="1">
                <a:solidFill>
                  <a:schemeClr val="tx2"/>
                </a:solidFill>
              </a:rPr>
              <a:t>kontroll</a:t>
            </a:r>
            <a:r>
              <a:rPr lang="en-GB" sz="1400" dirty="0">
                <a:solidFill>
                  <a:schemeClr val="tx2"/>
                </a:solidFill>
              </a:rPr>
              <a:t>.</a:t>
            </a:r>
            <a:endParaRPr sz="1400" dirty="0">
              <a:solidFill>
                <a:schemeClr val="tx2"/>
              </a:solidFill>
            </a:endParaRPr>
          </a:p>
        </p:txBody>
      </p:sp>
      <p:sp>
        <p:nvSpPr>
          <p:cNvPr id="48" name="Google Shape;2355;p292">
            <a:extLst>
              <a:ext uri="{FF2B5EF4-FFF2-40B4-BE49-F238E27FC236}">
                <a16:creationId xmlns:a16="http://schemas.microsoft.com/office/drawing/2014/main" id="{E261A66F-024F-49B4-87E5-46D37FE51353}"/>
              </a:ext>
            </a:extLst>
          </p:cNvPr>
          <p:cNvSpPr/>
          <p:nvPr/>
        </p:nvSpPr>
        <p:spPr>
          <a:xfrm>
            <a:off x="8586739" y="5296488"/>
            <a:ext cx="2700599" cy="1403668"/>
          </a:xfrm>
          <a:prstGeom prst="rect">
            <a:avLst/>
          </a:prstGeom>
          <a:solidFill>
            <a:srgbClr val="FF9900"/>
          </a:solidFill>
          <a:ln w="9525" cap="flat" cmpd="sng">
            <a:solidFill>
              <a:srgbClr val="EB8C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1550" tIns="92350" rIns="30775" bIns="307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sz="800" b="1" dirty="0">
              <a:solidFill>
                <a:schemeClr val="tx2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 dirty="0">
                <a:solidFill>
                  <a:schemeClr val="tx2"/>
                </a:solidFill>
              </a:rPr>
              <a:t>September - </a:t>
            </a:r>
            <a:r>
              <a:rPr lang="en-GB" sz="1400" b="1" dirty="0" err="1">
                <a:solidFill>
                  <a:schemeClr val="tx2"/>
                </a:solidFill>
              </a:rPr>
              <a:t>Oktober</a:t>
            </a:r>
            <a:endParaRPr sz="1400" dirty="0">
              <a:solidFill>
                <a:schemeClr val="tx2"/>
              </a:solidFill>
            </a:endParaRPr>
          </a:p>
          <a:p>
            <a:pPr marL="0" marR="0" lvl="0" indent="0" algn="l" rtl="0">
              <a:spcBef>
                <a:spcPts val="171"/>
              </a:spcBef>
              <a:spcAft>
                <a:spcPts val="0"/>
              </a:spcAft>
              <a:buNone/>
            </a:pPr>
            <a:r>
              <a:rPr lang="en-GB" sz="1400" dirty="0">
                <a:solidFill>
                  <a:schemeClr val="tx2"/>
                </a:solidFill>
              </a:rPr>
              <a:t>-  </a:t>
            </a:r>
            <a:r>
              <a:rPr lang="en-GB" sz="1400" dirty="0" err="1">
                <a:solidFill>
                  <a:schemeClr val="tx2"/>
                </a:solidFill>
              </a:rPr>
              <a:t>Delårsgranskning</a:t>
            </a:r>
            <a:r>
              <a:rPr lang="en-GB" sz="1400" dirty="0">
                <a:solidFill>
                  <a:schemeClr val="tx2"/>
                </a:solidFill>
              </a:rPr>
              <a:t>. </a:t>
            </a:r>
          </a:p>
          <a:p>
            <a:pPr marL="171450" marR="0" lvl="0" indent="-171450" algn="l" rtl="0">
              <a:spcBef>
                <a:spcPts val="171"/>
              </a:spcBef>
              <a:spcAft>
                <a:spcPts val="0"/>
              </a:spcAft>
              <a:buFontTx/>
              <a:buChar char="-"/>
            </a:pPr>
            <a:r>
              <a:rPr lang="en-GB" sz="1400" dirty="0" err="1">
                <a:solidFill>
                  <a:schemeClr val="tx2"/>
                </a:solidFill>
              </a:rPr>
              <a:t>Yttrande</a:t>
            </a:r>
            <a:r>
              <a:rPr lang="en-GB" sz="1400" dirty="0">
                <a:solidFill>
                  <a:schemeClr val="tx2"/>
                </a:solidFill>
              </a:rPr>
              <a:t> </a:t>
            </a:r>
            <a:r>
              <a:rPr lang="en-GB" sz="1400" dirty="0" err="1">
                <a:solidFill>
                  <a:schemeClr val="tx2"/>
                </a:solidFill>
              </a:rPr>
              <a:t>över</a:t>
            </a:r>
            <a:r>
              <a:rPr lang="en-GB" sz="1400" dirty="0">
                <a:solidFill>
                  <a:schemeClr val="tx2"/>
                </a:solidFill>
              </a:rPr>
              <a:t> </a:t>
            </a:r>
            <a:r>
              <a:rPr lang="en-GB" sz="1400" dirty="0" err="1">
                <a:solidFill>
                  <a:schemeClr val="tx2"/>
                </a:solidFill>
              </a:rPr>
              <a:t>delår</a:t>
            </a:r>
            <a:endParaRPr lang="en-GB" sz="1400" dirty="0">
              <a:solidFill>
                <a:schemeClr val="tx2"/>
              </a:solidFill>
            </a:endParaRPr>
          </a:p>
          <a:p>
            <a:pPr marL="171450" marR="0" lvl="0" indent="-171450" algn="l" rtl="0">
              <a:spcBef>
                <a:spcPts val="171"/>
              </a:spcBef>
              <a:spcAft>
                <a:spcPts val="0"/>
              </a:spcAft>
              <a:buFontTx/>
              <a:buChar char="-"/>
            </a:pPr>
            <a:r>
              <a:rPr lang="en-GB" sz="1400" dirty="0" err="1">
                <a:solidFill>
                  <a:schemeClr val="tx2"/>
                </a:solidFill>
              </a:rPr>
              <a:t>Avrapportering</a:t>
            </a:r>
            <a:r>
              <a:rPr lang="en-GB" sz="1400" dirty="0">
                <a:solidFill>
                  <a:schemeClr val="tx2"/>
                </a:solidFill>
              </a:rPr>
              <a:t> till </a:t>
            </a:r>
            <a:r>
              <a:rPr lang="en-GB" sz="1400" dirty="0" err="1">
                <a:solidFill>
                  <a:schemeClr val="tx2"/>
                </a:solidFill>
              </a:rPr>
              <a:t>förtroendevalda</a:t>
            </a:r>
            <a:endParaRPr lang="en-GB" sz="1400" dirty="0">
              <a:solidFill>
                <a:schemeClr val="tx2"/>
              </a:solidFill>
            </a:endParaRPr>
          </a:p>
          <a:p>
            <a:pPr marL="0" marR="0" lvl="0" indent="0" algn="l" rtl="0">
              <a:spcBef>
                <a:spcPts val="171"/>
              </a:spcBef>
              <a:spcAft>
                <a:spcPts val="0"/>
              </a:spcAft>
              <a:buNone/>
            </a:pPr>
            <a:endParaRPr sz="800" dirty="0">
              <a:solidFill>
                <a:schemeClr val="tx2"/>
              </a:solidFill>
            </a:endParaRPr>
          </a:p>
        </p:txBody>
      </p:sp>
      <p:sp>
        <p:nvSpPr>
          <p:cNvPr id="49" name="Google Shape;2356;p292">
            <a:extLst>
              <a:ext uri="{FF2B5EF4-FFF2-40B4-BE49-F238E27FC236}">
                <a16:creationId xmlns:a16="http://schemas.microsoft.com/office/drawing/2014/main" id="{6CC90EC4-ACD3-48C2-92EA-BC1F52CD2A95}"/>
              </a:ext>
            </a:extLst>
          </p:cNvPr>
          <p:cNvSpPr/>
          <p:nvPr/>
        </p:nvSpPr>
        <p:spPr>
          <a:xfrm>
            <a:off x="3296861" y="598086"/>
            <a:ext cx="2148083" cy="1269600"/>
          </a:xfrm>
          <a:prstGeom prst="rect">
            <a:avLst/>
          </a:prstGeom>
          <a:solidFill>
            <a:schemeClr val="tx1"/>
          </a:solidFill>
          <a:ln w="9525" cap="flat" cmpd="sng">
            <a:solidFill>
              <a:srgbClr val="46464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1550" tIns="61550" rIns="30775" bIns="307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 dirty="0" err="1">
                <a:solidFill>
                  <a:srgbClr val="FFFFFF"/>
                </a:solidFill>
              </a:rPr>
              <a:t>Januari</a:t>
            </a:r>
            <a:r>
              <a:rPr lang="en-GB" sz="1400" b="1" dirty="0">
                <a:solidFill>
                  <a:srgbClr val="FFFFFF"/>
                </a:solidFill>
              </a:rPr>
              <a:t> - Mars</a:t>
            </a:r>
            <a:endParaRPr sz="1400" dirty="0">
              <a:solidFill>
                <a:srgbClr val="FFFFFF"/>
              </a:solidFill>
            </a:endParaRPr>
          </a:p>
          <a:p>
            <a:pPr marL="0" marR="0" lvl="0" indent="0" algn="l" rtl="0">
              <a:spcBef>
                <a:spcPts val="171"/>
              </a:spcBef>
              <a:spcAft>
                <a:spcPts val="0"/>
              </a:spcAft>
              <a:buNone/>
            </a:pPr>
            <a:r>
              <a:rPr lang="en-GB" sz="1400" dirty="0" err="1">
                <a:solidFill>
                  <a:schemeClr val="lt1"/>
                </a:solidFill>
              </a:rPr>
              <a:t>Granskning</a:t>
            </a:r>
            <a:r>
              <a:rPr lang="en-GB" sz="1400" dirty="0">
                <a:solidFill>
                  <a:schemeClr val="lt1"/>
                </a:solidFill>
              </a:rPr>
              <a:t> </a:t>
            </a:r>
            <a:r>
              <a:rPr lang="en-GB" sz="1400" dirty="0" err="1">
                <a:solidFill>
                  <a:schemeClr val="lt1"/>
                </a:solidFill>
              </a:rPr>
              <a:t>av</a:t>
            </a:r>
            <a:r>
              <a:rPr lang="en-GB" sz="1400" dirty="0">
                <a:solidFill>
                  <a:schemeClr val="lt1"/>
                </a:solidFill>
              </a:rPr>
              <a:t> </a:t>
            </a:r>
            <a:r>
              <a:rPr lang="en-GB" sz="1400" dirty="0" err="1">
                <a:solidFill>
                  <a:schemeClr val="lt1"/>
                </a:solidFill>
              </a:rPr>
              <a:t>årsbokslutet</a:t>
            </a:r>
            <a:r>
              <a:rPr lang="en-GB" sz="1400" dirty="0">
                <a:solidFill>
                  <a:schemeClr val="lt1"/>
                </a:solidFill>
              </a:rPr>
              <a:t>.</a:t>
            </a:r>
            <a:r>
              <a:rPr lang="en-GB" sz="1400" dirty="0">
                <a:solidFill>
                  <a:srgbClr val="FFFFFF"/>
                </a:solidFill>
              </a:rPr>
              <a:t> </a:t>
            </a:r>
            <a:endParaRPr sz="1400" dirty="0">
              <a:solidFill>
                <a:srgbClr val="FFFFFF"/>
              </a:solidFill>
            </a:endParaRPr>
          </a:p>
          <a:p>
            <a:pPr marL="0" marR="0" lvl="0" indent="0" algn="l" rtl="0">
              <a:spcBef>
                <a:spcPts val="171"/>
              </a:spcBef>
              <a:spcAft>
                <a:spcPts val="0"/>
              </a:spcAft>
              <a:buNone/>
            </a:pPr>
            <a:endParaRPr sz="800" dirty="0">
              <a:solidFill>
                <a:srgbClr val="FFFFFF"/>
              </a:solidFill>
            </a:endParaRPr>
          </a:p>
        </p:txBody>
      </p:sp>
      <p:sp>
        <p:nvSpPr>
          <p:cNvPr id="50" name="Google Shape;2358;p292">
            <a:extLst>
              <a:ext uri="{FF2B5EF4-FFF2-40B4-BE49-F238E27FC236}">
                <a16:creationId xmlns:a16="http://schemas.microsoft.com/office/drawing/2014/main" id="{9AE526B8-25A7-4D8B-81D3-AA74961C9938}"/>
              </a:ext>
            </a:extLst>
          </p:cNvPr>
          <p:cNvSpPr/>
          <p:nvPr/>
        </p:nvSpPr>
        <p:spPr>
          <a:xfrm>
            <a:off x="6096000" y="505714"/>
            <a:ext cx="2853386" cy="1476627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 w="9525" cap="flat" cmpd="sng">
            <a:solidFill>
              <a:srgbClr val="7D7D7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1550" tIns="61550" rIns="30775" bIns="307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400" b="1" dirty="0">
                <a:solidFill>
                  <a:srgbClr val="FFFFFF"/>
                </a:solidFill>
              </a:rPr>
              <a:t>Mars – April </a:t>
            </a:r>
            <a:endParaRPr sz="1400" dirty="0">
              <a:solidFill>
                <a:srgbClr val="FFFFFF"/>
              </a:solidFill>
            </a:endParaRPr>
          </a:p>
          <a:p>
            <a:pPr marL="171450" marR="0" lvl="0" indent="-171450" algn="l" rtl="0">
              <a:spcBef>
                <a:spcPts val="171"/>
              </a:spcBef>
              <a:spcAft>
                <a:spcPts val="0"/>
              </a:spcAft>
              <a:buFontTx/>
              <a:buChar char="-"/>
            </a:pPr>
            <a:r>
              <a:rPr lang="en-GB" sz="1400" dirty="0" err="1">
                <a:solidFill>
                  <a:schemeClr val="lt1"/>
                </a:solidFill>
              </a:rPr>
              <a:t>Uttalande</a:t>
            </a:r>
            <a:r>
              <a:rPr lang="en-GB" sz="1400" dirty="0">
                <a:solidFill>
                  <a:schemeClr val="lt1"/>
                </a:solidFill>
              </a:rPr>
              <a:t> </a:t>
            </a:r>
            <a:r>
              <a:rPr lang="en-GB" sz="1400" dirty="0" err="1">
                <a:solidFill>
                  <a:schemeClr val="lt1"/>
                </a:solidFill>
              </a:rPr>
              <a:t>från</a:t>
            </a:r>
            <a:r>
              <a:rPr lang="en-GB" sz="1400" dirty="0">
                <a:solidFill>
                  <a:schemeClr val="lt1"/>
                </a:solidFill>
              </a:rPr>
              <a:t> </a:t>
            </a:r>
            <a:r>
              <a:rPr lang="en-GB" sz="1400" dirty="0" err="1">
                <a:solidFill>
                  <a:schemeClr val="lt1"/>
                </a:solidFill>
              </a:rPr>
              <a:t>ledningen</a:t>
            </a:r>
            <a:r>
              <a:rPr lang="en-GB" sz="1400" dirty="0">
                <a:solidFill>
                  <a:schemeClr val="lt1"/>
                </a:solidFill>
              </a:rPr>
              <a:t> </a:t>
            </a:r>
            <a:r>
              <a:rPr lang="en-GB" sz="1400" dirty="0" err="1">
                <a:solidFill>
                  <a:schemeClr val="lt1"/>
                </a:solidFill>
              </a:rPr>
              <a:t>inhämtas</a:t>
            </a:r>
            <a:endParaRPr lang="en-GB" sz="1400" dirty="0">
              <a:solidFill>
                <a:schemeClr val="lt1"/>
              </a:solidFill>
            </a:endParaRPr>
          </a:p>
          <a:p>
            <a:pPr marL="171450" marR="0" lvl="0" indent="-171450" algn="l" rtl="0">
              <a:spcBef>
                <a:spcPts val="171"/>
              </a:spcBef>
              <a:spcAft>
                <a:spcPts val="0"/>
              </a:spcAft>
              <a:buFontTx/>
              <a:buChar char="-"/>
            </a:pPr>
            <a:r>
              <a:rPr lang="en-GB" sz="1400" dirty="0" err="1">
                <a:solidFill>
                  <a:schemeClr val="lt1"/>
                </a:solidFill>
              </a:rPr>
              <a:t>Yttrande</a:t>
            </a:r>
            <a:r>
              <a:rPr lang="en-GB" sz="1400" dirty="0">
                <a:solidFill>
                  <a:schemeClr val="lt1"/>
                </a:solidFill>
              </a:rPr>
              <a:t> </a:t>
            </a:r>
            <a:r>
              <a:rPr lang="en-GB" sz="1400" dirty="0" err="1">
                <a:solidFill>
                  <a:schemeClr val="lt1"/>
                </a:solidFill>
              </a:rPr>
              <a:t>över</a:t>
            </a:r>
            <a:r>
              <a:rPr lang="en-GB" sz="1400" dirty="0">
                <a:solidFill>
                  <a:schemeClr val="lt1"/>
                </a:solidFill>
              </a:rPr>
              <a:t> </a:t>
            </a:r>
            <a:r>
              <a:rPr lang="en-GB" sz="1400" dirty="0" err="1">
                <a:solidFill>
                  <a:schemeClr val="lt1"/>
                </a:solidFill>
              </a:rPr>
              <a:t>årsbokslut</a:t>
            </a:r>
            <a:endParaRPr lang="en-GB" sz="1400" dirty="0">
              <a:solidFill>
                <a:schemeClr val="lt1"/>
              </a:solidFill>
            </a:endParaRPr>
          </a:p>
          <a:p>
            <a:pPr marL="171450" marR="0" lvl="0" indent="-171450" algn="l" rtl="0">
              <a:spcBef>
                <a:spcPts val="171"/>
              </a:spcBef>
              <a:spcAft>
                <a:spcPts val="0"/>
              </a:spcAft>
              <a:buFontTx/>
              <a:buChar char="-"/>
            </a:pPr>
            <a:r>
              <a:rPr lang="en-GB" sz="1400" dirty="0" err="1">
                <a:solidFill>
                  <a:schemeClr val="lt1"/>
                </a:solidFill>
              </a:rPr>
              <a:t>Avrapportering</a:t>
            </a:r>
            <a:r>
              <a:rPr lang="en-GB" sz="1400" dirty="0">
                <a:solidFill>
                  <a:schemeClr val="lt1"/>
                </a:solidFill>
              </a:rPr>
              <a:t> till </a:t>
            </a:r>
            <a:r>
              <a:rPr lang="en-GB" sz="1400" dirty="0" err="1">
                <a:solidFill>
                  <a:schemeClr val="lt1"/>
                </a:solidFill>
              </a:rPr>
              <a:t>förtroendevalda</a:t>
            </a:r>
            <a:r>
              <a:rPr lang="en-GB" sz="1400" dirty="0">
                <a:solidFill>
                  <a:schemeClr val="lt1"/>
                </a:solidFill>
              </a:rPr>
              <a:t> </a:t>
            </a:r>
            <a:r>
              <a:rPr lang="en-GB" sz="1400" dirty="0" err="1">
                <a:solidFill>
                  <a:schemeClr val="lt1"/>
                </a:solidFill>
              </a:rPr>
              <a:t>revisorer</a:t>
            </a:r>
            <a:endParaRPr lang="en-GB" sz="1400" dirty="0">
              <a:solidFill>
                <a:schemeClr val="lt1"/>
              </a:solidFill>
            </a:endParaRPr>
          </a:p>
          <a:p>
            <a:pPr marL="171450" marR="0" lvl="0" indent="-171450" algn="l" rtl="0">
              <a:spcBef>
                <a:spcPts val="171"/>
              </a:spcBef>
              <a:spcAft>
                <a:spcPts val="0"/>
              </a:spcAft>
              <a:buFontTx/>
              <a:buChar char="-"/>
            </a:pPr>
            <a:endParaRPr sz="800" dirty="0">
              <a:solidFill>
                <a:srgbClr val="FFFFFF"/>
              </a:solidFill>
            </a:endParaRPr>
          </a:p>
        </p:txBody>
      </p:sp>
      <p:sp>
        <p:nvSpPr>
          <p:cNvPr id="51" name="Google Shape;2362;p292">
            <a:extLst>
              <a:ext uri="{FF2B5EF4-FFF2-40B4-BE49-F238E27FC236}">
                <a16:creationId xmlns:a16="http://schemas.microsoft.com/office/drawing/2014/main" id="{430467A8-C718-47CD-8154-37A435E06057}"/>
              </a:ext>
            </a:extLst>
          </p:cNvPr>
          <p:cNvSpPr/>
          <p:nvPr/>
        </p:nvSpPr>
        <p:spPr>
          <a:xfrm>
            <a:off x="7497408" y="2182195"/>
            <a:ext cx="856025" cy="892875"/>
          </a:xfrm>
          <a:custGeom>
            <a:avLst/>
            <a:gdLst/>
            <a:ahLst/>
            <a:cxnLst/>
            <a:rect l="l" t="t" r="r" b="b"/>
            <a:pathLst>
              <a:path w="10000" h="10000" extrusionOk="0">
                <a:moveTo>
                  <a:pt x="1477" y="4005"/>
                </a:moveTo>
                <a:lnTo>
                  <a:pt x="59" y="8399"/>
                </a:lnTo>
                <a:cubicBezTo>
                  <a:pt x="984" y="8501"/>
                  <a:pt x="923" y="8378"/>
                  <a:pt x="2454" y="8706"/>
                </a:cubicBezTo>
                <a:cubicBezTo>
                  <a:pt x="3806" y="9148"/>
                  <a:pt x="4326" y="9493"/>
                  <a:pt x="4936" y="10000"/>
                </a:cubicBezTo>
                <a:lnTo>
                  <a:pt x="8734" y="7241"/>
                </a:lnTo>
                <a:lnTo>
                  <a:pt x="10000" y="3195"/>
                </a:lnTo>
                <a:lnTo>
                  <a:pt x="10000" y="3195"/>
                </a:lnTo>
                <a:lnTo>
                  <a:pt x="8903" y="2468"/>
                </a:lnTo>
                <a:lnTo>
                  <a:pt x="8354" y="2144"/>
                </a:lnTo>
                <a:lnTo>
                  <a:pt x="7764" y="1861"/>
                </a:lnTo>
                <a:lnTo>
                  <a:pt x="7173" y="1578"/>
                </a:lnTo>
                <a:lnTo>
                  <a:pt x="6583" y="1294"/>
                </a:lnTo>
                <a:lnTo>
                  <a:pt x="5949" y="1092"/>
                </a:lnTo>
                <a:lnTo>
                  <a:pt x="5359" y="850"/>
                </a:lnTo>
                <a:lnTo>
                  <a:pt x="4684" y="647"/>
                </a:lnTo>
                <a:lnTo>
                  <a:pt x="4051" y="486"/>
                </a:lnTo>
                <a:lnTo>
                  <a:pt x="3375" y="364"/>
                </a:lnTo>
                <a:lnTo>
                  <a:pt x="2743" y="243"/>
                </a:lnTo>
                <a:lnTo>
                  <a:pt x="2068" y="121"/>
                </a:lnTo>
                <a:lnTo>
                  <a:pt x="675" y="0"/>
                </a:lnTo>
                <a:lnTo>
                  <a:pt x="0" y="0"/>
                </a:lnTo>
                <a:lnTo>
                  <a:pt x="1477" y="4005"/>
                </a:lnTo>
                <a:close/>
              </a:path>
            </a:pathLst>
          </a:custGeom>
          <a:solidFill>
            <a:srgbClr val="E0301E"/>
          </a:solidFill>
          <a:ln w="254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8175" tIns="39075" rIns="78175" bIns="390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Google Shape;2363;p292">
            <a:extLst>
              <a:ext uri="{FF2B5EF4-FFF2-40B4-BE49-F238E27FC236}">
                <a16:creationId xmlns:a16="http://schemas.microsoft.com/office/drawing/2014/main" id="{CE95477E-D296-4E02-8DCA-66298F413AE2}"/>
              </a:ext>
            </a:extLst>
          </p:cNvPr>
          <p:cNvSpPr/>
          <p:nvPr/>
        </p:nvSpPr>
        <p:spPr>
          <a:xfrm>
            <a:off x="7911318" y="2467534"/>
            <a:ext cx="969446" cy="964375"/>
          </a:xfrm>
          <a:custGeom>
            <a:avLst/>
            <a:gdLst/>
            <a:ahLst/>
            <a:cxnLst/>
            <a:rect l="l" t="t" r="r" b="b"/>
            <a:pathLst>
              <a:path w="10151" h="10000" extrusionOk="0">
                <a:moveTo>
                  <a:pt x="3494" y="3745"/>
                </a:moveTo>
                <a:lnTo>
                  <a:pt x="0" y="6241"/>
                </a:lnTo>
                <a:lnTo>
                  <a:pt x="810" y="7079"/>
                </a:lnTo>
                <a:lnTo>
                  <a:pt x="1187" y="7491"/>
                </a:lnTo>
                <a:lnTo>
                  <a:pt x="1566" y="7940"/>
                </a:lnTo>
                <a:lnTo>
                  <a:pt x="1869" y="8427"/>
                </a:lnTo>
                <a:lnTo>
                  <a:pt x="2171" y="8951"/>
                </a:lnTo>
                <a:cubicBezTo>
                  <a:pt x="2247" y="9126"/>
                  <a:pt x="2322" y="9301"/>
                  <a:pt x="2398" y="9476"/>
                </a:cubicBezTo>
                <a:lnTo>
                  <a:pt x="2587" y="10000"/>
                </a:lnTo>
                <a:lnTo>
                  <a:pt x="6974" y="10000"/>
                </a:lnTo>
                <a:lnTo>
                  <a:pt x="10151" y="7603"/>
                </a:lnTo>
                <a:lnTo>
                  <a:pt x="10151" y="7603"/>
                </a:lnTo>
                <a:lnTo>
                  <a:pt x="9924" y="7004"/>
                </a:lnTo>
                <a:cubicBezTo>
                  <a:pt x="9861" y="6817"/>
                  <a:pt x="9799" y="6629"/>
                  <a:pt x="9735" y="6442"/>
                </a:cubicBezTo>
                <a:cubicBezTo>
                  <a:pt x="9647" y="6267"/>
                  <a:pt x="9558" y="6093"/>
                  <a:pt x="9470" y="5918"/>
                </a:cubicBezTo>
                <a:lnTo>
                  <a:pt x="9205" y="5356"/>
                </a:lnTo>
                <a:lnTo>
                  <a:pt x="8941" y="4831"/>
                </a:lnTo>
                <a:lnTo>
                  <a:pt x="8639" y="4345"/>
                </a:lnTo>
                <a:lnTo>
                  <a:pt x="8298" y="3820"/>
                </a:lnTo>
                <a:lnTo>
                  <a:pt x="7958" y="3333"/>
                </a:lnTo>
                <a:lnTo>
                  <a:pt x="7618" y="2884"/>
                </a:lnTo>
                <a:lnTo>
                  <a:pt x="7239" y="2397"/>
                </a:lnTo>
                <a:lnTo>
                  <a:pt x="6823" y="1948"/>
                </a:lnTo>
                <a:lnTo>
                  <a:pt x="6444" y="1536"/>
                </a:lnTo>
                <a:lnTo>
                  <a:pt x="5991" y="1124"/>
                </a:lnTo>
                <a:lnTo>
                  <a:pt x="5536" y="712"/>
                </a:lnTo>
                <a:lnTo>
                  <a:pt x="5083" y="337"/>
                </a:lnTo>
                <a:lnTo>
                  <a:pt x="4630" y="0"/>
                </a:lnTo>
                <a:lnTo>
                  <a:pt x="3494" y="3745"/>
                </a:lnTo>
                <a:close/>
              </a:path>
            </a:pathLst>
          </a:custGeom>
          <a:solidFill>
            <a:srgbClr val="E0301E"/>
          </a:solidFill>
          <a:ln w="254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8175" tIns="39075" rIns="78175" bIns="390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2364;p292">
            <a:extLst>
              <a:ext uri="{FF2B5EF4-FFF2-40B4-BE49-F238E27FC236}">
                <a16:creationId xmlns:a16="http://schemas.microsoft.com/office/drawing/2014/main" id="{EA9CF895-4D30-4D02-A316-9E34845324E9}"/>
              </a:ext>
            </a:extLst>
          </p:cNvPr>
          <p:cNvSpPr/>
          <p:nvPr/>
        </p:nvSpPr>
        <p:spPr>
          <a:xfrm>
            <a:off x="6027375" y="3171850"/>
            <a:ext cx="791002" cy="913806"/>
          </a:xfrm>
          <a:custGeom>
            <a:avLst/>
            <a:gdLst/>
            <a:ahLst/>
            <a:cxnLst/>
            <a:rect l="l" t="t" r="r" b="b"/>
            <a:pathLst>
              <a:path w="438" h="506" extrusionOk="0">
                <a:moveTo>
                  <a:pt x="436" y="378"/>
                </a:moveTo>
                <a:lnTo>
                  <a:pt x="436" y="378"/>
                </a:lnTo>
                <a:lnTo>
                  <a:pt x="428" y="350"/>
                </a:lnTo>
                <a:lnTo>
                  <a:pt x="422" y="320"/>
                </a:lnTo>
                <a:lnTo>
                  <a:pt x="420" y="292"/>
                </a:lnTo>
                <a:lnTo>
                  <a:pt x="418" y="260"/>
                </a:lnTo>
                <a:lnTo>
                  <a:pt x="418" y="260"/>
                </a:lnTo>
                <a:lnTo>
                  <a:pt x="420" y="228"/>
                </a:lnTo>
                <a:lnTo>
                  <a:pt x="424" y="198"/>
                </a:lnTo>
                <a:lnTo>
                  <a:pt x="430" y="166"/>
                </a:lnTo>
                <a:lnTo>
                  <a:pt x="438" y="136"/>
                </a:lnTo>
                <a:lnTo>
                  <a:pt x="250" y="0"/>
                </a:lnTo>
                <a:lnTo>
                  <a:pt x="40" y="6"/>
                </a:lnTo>
                <a:lnTo>
                  <a:pt x="40" y="6"/>
                </a:lnTo>
                <a:lnTo>
                  <a:pt x="30" y="36"/>
                </a:lnTo>
                <a:lnTo>
                  <a:pt x="22" y="68"/>
                </a:lnTo>
                <a:lnTo>
                  <a:pt x="16" y="98"/>
                </a:lnTo>
                <a:lnTo>
                  <a:pt x="10" y="130"/>
                </a:lnTo>
                <a:lnTo>
                  <a:pt x="6" y="162"/>
                </a:lnTo>
                <a:lnTo>
                  <a:pt x="2" y="194"/>
                </a:lnTo>
                <a:lnTo>
                  <a:pt x="0" y="228"/>
                </a:lnTo>
                <a:lnTo>
                  <a:pt x="0" y="260"/>
                </a:lnTo>
                <a:lnTo>
                  <a:pt x="0" y="260"/>
                </a:lnTo>
                <a:lnTo>
                  <a:pt x="0" y="292"/>
                </a:lnTo>
                <a:lnTo>
                  <a:pt x="2" y="324"/>
                </a:lnTo>
                <a:lnTo>
                  <a:pt x="4" y="356"/>
                </a:lnTo>
                <a:lnTo>
                  <a:pt x="10" y="386"/>
                </a:lnTo>
                <a:lnTo>
                  <a:pt x="20" y="448"/>
                </a:lnTo>
                <a:lnTo>
                  <a:pt x="38" y="506"/>
                </a:lnTo>
                <a:lnTo>
                  <a:pt x="204" y="378"/>
                </a:lnTo>
                <a:lnTo>
                  <a:pt x="436" y="378"/>
                </a:lnTo>
                <a:close/>
              </a:path>
            </a:pathLst>
          </a:custGeom>
          <a:solidFill>
            <a:srgbClr val="D04A02"/>
          </a:solidFill>
          <a:ln w="254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8175" tIns="39075" rIns="78175" bIns="390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Google Shape;2365;p292">
            <a:extLst>
              <a:ext uri="{FF2B5EF4-FFF2-40B4-BE49-F238E27FC236}">
                <a16:creationId xmlns:a16="http://schemas.microsoft.com/office/drawing/2014/main" id="{9D88EAC1-C09A-4357-AA20-935E293C4551}"/>
              </a:ext>
            </a:extLst>
          </p:cNvPr>
          <p:cNvSpPr/>
          <p:nvPr/>
        </p:nvSpPr>
        <p:spPr>
          <a:xfrm>
            <a:off x="6096000" y="3854496"/>
            <a:ext cx="971596" cy="964372"/>
          </a:xfrm>
          <a:custGeom>
            <a:avLst/>
            <a:gdLst/>
            <a:ahLst/>
            <a:cxnLst/>
            <a:rect l="l" t="t" r="r" b="b"/>
            <a:pathLst>
              <a:path w="538" h="534" extrusionOk="0">
                <a:moveTo>
                  <a:pt x="538" y="196"/>
                </a:moveTo>
                <a:lnTo>
                  <a:pt x="538" y="196"/>
                </a:lnTo>
                <a:lnTo>
                  <a:pt x="514" y="176"/>
                </a:lnTo>
                <a:lnTo>
                  <a:pt x="492" y="156"/>
                </a:lnTo>
                <a:lnTo>
                  <a:pt x="472" y="134"/>
                </a:lnTo>
                <a:lnTo>
                  <a:pt x="452" y="110"/>
                </a:lnTo>
                <a:lnTo>
                  <a:pt x="436" y="84"/>
                </a:lnTo>
                <a:lnTo>
                  <a:pt x="422" y="56"/>
                </a:lnTo>
                <a:lnTo>
                  <a:pt x="408" y="28"/>
                </a:lnTo>
                <a:lnTo>
                  <a:pt x="398" y="0"/>
                </a:lnTo>
                <a:lnTo>
                  <a:pt x="166" y="0"/>
                </a:lnTo>
                <a:lnTo>
                  <a:pt x="0" y="128"/>
                </a:lnTo>
                <a:lnTo>
                  <a:pt x="0" y="128"/>
                </a:lnTo>
                <a:lnTo>
                  <a:pt x="10" y="158"/>
                </a:lnTo>
                <a:lnTo>
                  <a:pt x="22" y="188"/>
                </a:lnTo>
                <a:lnTo>
                  <a:pt x="34" y="218"/>
                </a:lnTo>
                <a:lnTo>
                  <a:pt x="48" y="248"/>
                </a:lnTo>
                <a:lnTo>
                  <a:pt x="62" y="276"/>
                </a:lnTo>
                <a:lnTo>
                  <a:pt x="78" y="302"/>
                </a:lnTo>
                <a:lnTo>
                  <a:pt x="96" y="330"/>
                </a:lnTo>
                <a:lnTo>
                  <a:pt x="114" y="356"/>
                </a:lnTo>
                <a:lnTo>
                  <a:pt x="132" y="380"/>
                </a:lnTo>
                <a:lnTo>
                  <a:pt x="152" y="406"/>
                </a:lnTo>
                <a:lnTo>
                  <a:pt x="174" y="430"/>
                </a:lnTo>
                <a:lnTo>
                  <a:pt x="196" y="452"/>
                </a:lnTo>
                <a:lnTo>
                  <a:pt x="218" y="474"/>
                </a:lnTo>
                <a:lnTo>
                  <a:pt x="242" y="496"/>
                </a:lnTo>
                <a:lnTo>
                  <a:pt x="266" y="516"/>
                </a:lnTo>
                <a:lnTo>
                  <a:pt x="290" y="534"/>
                </a:lnTo>
                <a:lnTo>
                  <a:pt x="350" y="334"/>
                </a:lnTo>
                <a:lnTo>
                  <a:pt x="538" y="196"/>
                </a:lnTo>
                <a:close/>
              </a:path>
            </a:pathLst>
          </a:custGeom>
          <a:solidFill>
            <a:srgbClr val="D04A02"/>
          </a:solidFill>
          <a:ln w="254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8175" tIns="39075" rIns="78175" bIns="390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2366;p292">
            <a:extLst>
              <a:ext uri="{FF2B5EF4-FFF2-40B4-BE49-F238E27FC236}">
                <a16:creationId xmlns:a16="http://schemas.microsoft.com/office/drawing/2014/main" id="{23615ABF-856E-4152-A5B2-1314D3B8F4CB}"/>
              </a:ext>
            </a:extLst>
          </p:cNvPr>
          <p:cNvSpPr/>
          <p:nvPr/>
        </p:nvSpPr>
        <p:spPr>
          <a:xfrm>
            <a:off x="8154772" y="3200745"/>
            <a:ext cx="794614" cy="913806"/>
          </a:xfrm>
          <a:custGeom>
            <a:avLst/>
            <a:gdLst/>
            <a:ahLst/>
            <a:cxnLst/>
            <a:rect l="l" t="t" r="r" b="b"/>
            <a:pathLst>
              <a:path w="440" h="506" extrusionOk="0">
                <a:moveTo>
                  <a:pt x="402" y="0"/>
                </a:moveTo>
                <a:lnTo>
                  <a:pt x="234" y="128"/>
                </a:lnTo>
                <a:lnTo>
                  <a:pt x="2" y="128"/>
                </a:lnTo>
                <a:lnTo>
                  <a:pt x="2" y="128"/>
                </a:lnTo>
                <a:lnTo>
                  <a:pt x="10" y="156"/>
                </a:lnTo>
                <a:lnTo>
                  <a:pt x="16" y="186"/>
                </a:lnTo>
                <a:lnTo>
                  <a:pt x="18" y="214"/>
                </a:lnTo>
                <a:lnTo>
                  <a:pt x="20" y="244"/>
                </a:lnTo>
                <a:lnTo>
                  <a:pt x="20" y="244"/>
                </a:lnTo>
                <a:lnTo>
                  <a:pt x="18" y="278"/>
                </a:lnTo>
                <a:lnTo>
                  <a:pt x="14" y="308"/>
                </a:lnTo>
                <a:lnTo>
                  <a:pt x="8" y="340"/>
                </a:lnTo>
                <a:lnTo>
                  <a:pt x="0" y="370"/>
                </a:lnTo>
                <a:lnTo>
                  <a:pt x="188" y="506"/>
                </a:lnTo>
                <a:lnTo>
                  <a:pt x="398" y="500"/>
                </a:lnTo>
                <a:lnTo>
                  <a:pt x="398" y="500"/>
                </a:lnTo>
                <a:lnTo>
                  <a:pt x="408" y="470"/>
                </a:lnTo>
                <a:lnTo>
                  <a:pt x="416" y="438"/>
                </a:lnTo>
                <a:lnTo>
                  <a:pt x="422" y="408"/>
                </a:lnTo>
                <a:lnTo>
                  <a:pt x="428" y="376"/>
                </a:lnTo>
                <a:lnTo>
                  <a:pt x="434" y="344"/>
                </a:lnTo>
                <a:lnTo>
                  <a:pt x="436" y="310"/>
                </a:lnTo>
                <a:lnTo>
                  <a:pt x="438" y="278"/>
                </a:lnTo>
                <a:lnTo>
                  <a:pt x="440" y="244"/>
                </a:lnTo>
                <a:lnTo>
                  <a:pt x="440" y="244"/>
                </a:lnTo>
                <a:lnTo>
                  <a:pt x="438" y="212"/>
                </a:lnTo>
                <a:lnTo>
                  <a:pt x="436" y="182"/>
                </a:lnTo>
                <a:lnTo>
                  <a:pt x="434" y="150"/>
                </a:lnTo>
                <a:lnTo>
                  <a:pt x="430" y="120"/>
                </a:lnTo>
                <a:lnTo>
                  <a:pt x="418" y="58"/>
                </a:lnTo>
                <a:lnTo>
                  <a:pt x="402" y="0"/>
                </a:lnTo>
                <a:lnTo>
                  <a:pt x="402" y="0"/>
                </a:lnTo>
                <a:close/>
              </a:path>
            </a:pathLst>
          </a:custGeom>
          <a:solidFill>
            <a:srgbClr val="DB536A"/>
          </a:solidFill>
          <a:ln w="254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8175" tIns="39075" rIns="78175" bIns="390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2367;p292">
            <a:extLst>
              <a:ext uri="{FF2B5EF4-FFF2-40B4-BE49-F238E27FC236}">
                <a16:creationId xmlns:a16="http://schemas.microsoft.com/office/drawing/2014/main" id="{5EDE2C30-BD7C-4CD0-8FF9-59B8BB07A222}"/>
              </a:ext>
            </a:extLst>
          </p:cNvPr>
          <p:cNvSpPr/>
          <p:nvPr/>
        </p:nvSpPr>
        <p:spPr>
          <a:xfrm>
            <a:off x="7894717" y="3868943"/>
            <a:ext cx="978819" cy="960760"/>
          </a:xfrm>
          <a:custGeom>
            <a:avLst/>
            <a:gdLst/>
            <a:ahLst/>
            <a:cxnLst/>
            <a:rect l="l" t="t" r="r" b="b"/>
            <a:pathLst>
              <a:path w="542" h="532" extrusionOk="0">
                <a:moveTo>
                  <a:pt x="144" y="0"/>
                </a:moveTo>
                <a:lnTo>
                  <a:pt x="144" y="0"/>
                </a:lnTo>
                <a:lnTo>
                  <a:pt x="132" y="28"/>
                </a:lnTo>
                <a:lnTo>
                  <a:pt x="120" y="56"/>
                </a:lnTo>
                <a:lnTo>
                  <a:pt x="104" y="82"/>
                </a:lnTo>
                <a:lnTo>
                  <a:pt x="86" y="108"/>
                </a:lnTo>
                <a:lnTo>
                  <a:pt x="68" y="132"/>
                </a:lnTo>
                <a:lnTo>
                  <a:pt x="46" y="154"/>
                </a:lnTo>
                <a:lnTo>
                  <a:pt x="24" y="174"/>
                </a:lnTo>
                <a:lnTo>
                  <a:pt x="0" y="192"/>
                </a:lnTo>
                <a:lnTo>
                  <a:pt x="72" y="414"/>
                </a:lnTo>
                <a:lnTo>
                  <a:pt x="246" y="532"/>
                </a:lnTo>
                <a:lnTo>
                  <a:pt x="246" y="532"/>
                </a:lnTo>
                <a:lnTo>
                  <a:pt x="272" y="514"/>
                </a:lnTo>
                <a:lnTo>
                  <a:pt x="296" y="494"/>
                </a:lnTo>
                <a:lnTo>
                  <a:pt x="320" y="472"/>
                </a:lnTo>
                <a:lnTo>
                  <a:pt x="342" y="450"/>
                </a:lnTo>
                <a:lnTo>
                  <a:pt x="364" y="428"/>
                </a:lnTo>
                <a:lnTo>
                  <a:pt x="386" y="404"/>
                </a:lnTo>
                <a:lnTo>
                  <a:pt x="406" y="380"/>
                </a:lnTo>
                <a:lnTo>
                  <a:pt x="426" y="356"/>
                </a:lnTo>
                <a:lnTo>
                  <a:pt x="444" y="330"/>
                </a:lnTo>
                <a:lnTo>
                  <a:pt x="460" y="302"/>
                </a:lnTo>
                <a:lnTo>
                  <a:pt x="478" y="276"/>
                </a:lnTo>
                <a:lnTo>
                  <a:pt x="492" y="248"/>
                </a:lnTo>
                <a:lnTo>
                  <a:pt x="506" y="218"/>
                </a:lnTo>
                <a:lnTo>
                  <a:pt x="520" y="190"/>
                </a:lnTo>
                <a:lnTo>
                  <a:pt x="532" y="160"/>
                </a:lnTo>
                <a:lnTo>
                  <a:pt x="542" y="130"/>
                </a:lnTo>
                <a:lnTo>
                  <a:pt x="332" y="136"/>
                </a:lnTo>
                <a:lnTo>
                  <a:pt x="144" y="0"/>
                </a:lnTo>
                <a:close/>
              </a:path>
            </a:pathLst>
          </a:custGeom>
          <a:solidFill>
            <a:srgbClr val="DB536A"/>
          </a:solidFill>
          <a:ln w="254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8175" tIns="39075" rIns="78175" bIns="390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2368;p292">
            <a:extLst>
              <a:ext uri="{FF2B5EF4-FFF2-40B4-BE49-F238E27FC236}">
                <a16:creationId xmlns:a16="http://schemas.microsoft.com/office/drawing/2014/main" id="{C2D8AED6-4496-4126-84B8-034F7E5C5C74}"/>
              </a:ext>
            </a:extLst>
          </p:cNvPr>
          <p:cNvSpPr/>
          <p:nvPr/>
        </p:nvSpPr>
        <p:spPr>
          <a:xfrm>
            <a:off x="6619723" y="4208460"/>
            <a:ext cx="859627" cy="895746"/>
          </a:xfrm>
          <a:custGeom>
            <a:avLst/>
            <a:gdLst/>
            <a:ahLst/>
            <a:cxnLst/>
            <a:rect l="l" t="t" r="r" b="b"/>
            <a:pathLst>
              <a:path w="476" h="496" extrusionOk="0">
                <a:moveTo>
                  <a:pt x="476" y="76"/>
                </a:moveTo>
                <a:lnTo>
                  <a:pt x="476" y="76"/>
                </a:lnTo>
                <a:lnTo>
                  <a:pt x="444" y="74"/>
                </a:lnTo>
                <a:lnTo>
                  <a:pt x="414" y="70"/>
                </a:lnTo>
                <a:lnTo>
                  <a:pt x="384" y="64"/>
                </a:lnTo>
                <a:lnTo>
                  <a:pt x="354" y="56"/>
                </a:lnTo>
                <a:lnTo>
                  <a:pt x="326" y="44"/>
                </a:lnTo>
                <a:lnTo>
                  <a:pt x="298" y="32"/>
                </a:lnTo>
                <a:lnTo>
                  <a:pt x="272" y="16"/>
                </a:lnTo>
                <a:lnTo>
                  <a:pt x="248" y="0"/>
                </a:lnTo>
                <a:lnTo>
                  <a:pt x="60" y="138"/>
                </a:lnTo>
                <a:lnTo>
                  <a:pt x="0" y="338"/>
                </a:lnTo>
                <a:lnTo>
                  <a:pt x="0" y="338"/>
                </a:lnTo>
                <a:lnTo>
                  <a:pt x="52" y="374"/>
                </a:lnTo>
                <a:lnTo>
                  <a:pt x="78" y="390"/>
                </a:lnTo>
                <a:lnTo>
                  <a:pt x="106" y="404"/>
                </a:lnTo>
                <a:lnTo>
                  <a:pt x="134" y="418"/>
                </a:lnTo>
                <a:lnTo>
                  <a:pt x="162" y="432"/>
                </a:lnTo>
                <a:lnTo>
                  <a:pt x="192" y="442"/>
                </a:lnTo>
                <a:lnTo>
                  <a:pt x="222" y="454"/>
                </a:lnTo>
                <a:lnTo>
                  <a:pt x="252" y="464"/>
                </a:lnTo>
                <a:lnTo>
                  <a:pt x="282" y="472"/>
                </a:lnTo>
                <a:lnTo>
                  <a:pt x="314" y="478"/>
                </a:lnTo>
                <a:lnTo>
                  <a:pt x="344" y="484"/>
                </a:lnTo>
                <a:lnTo>
                  <a:pt x="376" y="490"/>
                </a:lnTo>
                <a:lnTo>
                  <a:pt x="410" y="492"/>
                </a:lnTo>
                <a:lnTo>
                  <a:pt x="442" y="494"/>
                </a:lnTo>
                <a:lnTo>
                  <a:pt x="476" y="496"/>
                </a:lnTo>
                <a:lnTo>
                  <a:pt x="406" y="298"/>
                </a:lnTo>
                <a:lnTo>
                  <a:pt x="476" y="76"/>
                </a:lnTo>
                <a:close/>
              </a:path>
            </a:pathLst>
          </a:custGeom>
          <a:solidFill>
            <a:srgbClr val="EB8C00"/>
          </a:solidFill>
          <a:ln w="254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8175" tIns="39075" rIns="78175" bIns="390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2369;p292">
            <a:extLst>
              <a:ext uri="{FF2B5EF4-FFF2-40B4-BE49-F238E27FC236}">
                <a16:creationId xmlns:a16="http://schemas.microsoft.com/office/drawing/2014/main" id="{C86D521C-C75E-44AF-A3CB-86D34B3EE5A3}"/>
              </a:ext>
            </a:extLst>
          </p:cNvPr>
          <p:cNvSpPr/>
          <p:nvPr/>
        </p:nvSpPr>
        <p:spPr>
          <a:xfrm>
            <a:off x="7352935" y="4215684"/>
            <a:ext cx="986043" cy="888522"/>
          </a:xfrm>
          <a:custGeom>
            <a:avLst/>
            <a:gdLst/>
            <a:ahLst/>
            <a:cxnLst/>
            <a:rect l="l" t="t" r="r" b="b"/>
            <a:pathLst>
              <a:path w="546" h="492" extrusionOk="0">
                <a:moveTo>
                  <a:pt x="300" y="0"/>
                </a:moveTo>
                <a:lnTo>
                  <a:pt x="300" y="0"/>
                </a:lnTo>
                <a:lnTo>
                  <a:pt x="276" y="16"/>
                </a:lnTo>
                <a:lnTo>
                  <a:pt x="250" y="30"/>
                </a:lnTo>
                <a:lnTo>
                  <a:pt x="222" y="44"/>
                </a:lnTo>
                <a:lnTo>
                  <a:pt x="194" y="54"/>
                </a:lnTo>
                <a:lnTo>
                  <a:pt x="166" y="62"/>
                </a:lnTo>
                <a:lnTo>
                  <a:pt x="136" y="68"/>
                </a:lnTo>
                <a:lnTo>
                  <a:pt x="106" y="72"/>
                </a:lnTo>
                <a:lnTo>
                  <a:pt x="74" y="72"/>
                </a:lnTo>
                <a:lnTo>
                  <a:pt x="74" y="72"/>
                </a:lnTo>
                <a:lnTo>
                  <a:pt x="70" y="72"/>
                </a:lnTo>
                <a:lnTo>
                  <a:pt x="0" y="294"/>
                </a:lnTo>
                <a:lnTo>
                  <a:pt x="70" y="492"/>
                </a:lnTo>
                <a:lnTo>
                  <a:pt x="70" y="492"/>
                </a:lnTo>
                <a:lnTo>
                  <a:pt x="74" y="492"/>
                </a:lnTo>
                <a:lnTo>
                  <a:pt x="74" y="492"/>
                </a:lnTo>
                <a:lnTo>
                  <a:pt x="108" y="492"/>
                </a:lnTo>
                <a:lnTo>
                  <a:pt x="140" y="490"/>
                </a:lnTo>
                <a:lnTo>
                  <a:pt x="172" y="486"/>
                </a:lnTo>
                <a:lnTo>
                  <a:pt x="204" y="482"/>
                </a:lnTo>
                <a:lnTo>
                  <a:pt x="234" y="476"/>
                </a:lnTo>
                <a:lnTo>
                  <a:pt x="266" y="470"/>
                </a:lnTo>
                <a:lnTo>
                  <a:pt x="296" y="460"/>
                </a:lnTo>
                <a:lnTo>
                  <a:pt x="326" y="452"/>
                </a:lnTo>
                <a:lnTo>
                  <a:pt x="356" y="442"/>
                </a:lnTo>
                <a:lnTo>
                  <a:pt x="384" y="430"/>
                </a:lnTo>
                <a:lnTo>
                  <a:pt x="440" y="404"/>
                </a:lnTo>
                <a:lnTo>
                  <a:pt x="494" y="374"/>
                </a:lnTo>
                <a:lnTo>
                  <a:pt x="546" y="340"/>
                </a:lnTo>
                <a:lnTo>
                  <a:pt x="372" y="222"/>
                </a:lnTo>
                <a:lnTo>
                  <a:pt x="300" y="0"/>
                </a:lnTo>
                <a:close/>
              </a:path>
            </a:pathLst>
          </a:custGeom>
          <a:solidFill>
            <a:srgbClr val="EB8C00"/>
          </a:solidFill>
          <a:ln w="254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8175" tIns="39075" rIns="78175" bIns="390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2370;p292">
            <a:extLst>
              <a:ext uri="{FF2B5EF4-FFF2-40B4-BE49-F238E27FC236}">
                <a16:creationId xmlns:a16="http://schemas.microsoft.com/office/drawing/2014/main" id="{6667741F-8266-416F-B2D8-5070140B7E15}"/>
              </a:ext>
            </a:extLst>
          </p:cNvPr>
          <p:cNvSpPr/>
          <p:nvPr/>
        </p:nvSpPr>
        <p:spPr>
          <a:xfrm>
            <a:off x="4912186" y="2192739"/>
            <a:ext cx="751271" cy="740435"/>
          </a:xfrm>
          <a:custGeom>
            <a:avLst/>
            <a:gdLst/>
            <a:ahLst/>
            <a:cxnLst/>
            <a:rect l="l" t="t" r="r" b="b"/>
            <a:pathLst>
              <a:path w="416" h="410" extrusionOk="0">
                <a:moveTo>
                  <a:pt x="348" y="0"/>
                </a:moveTo>
                <a:lnTo>
                  <a:pt x="0" y="0"/>
                </a:lnTo>
                <a:lnTo>
                  <a:pt x="0" y="410"/>
                </a:lnTo>
                <a:lnTo>
                  <a:pt x="338" y="410"/>
                </a:lnTo>
                <a:lnTo>
                  <a:pt x="416" y="196"/>
                </a:lnTo>
                <a:lnTo>
                  <a:pt x="348" y="0"/>
                </a:lnTo>
                <a:close/>
              </a:path>
            </a:pathLst>
          </a:custGeom>
          <a:solidFill>
            <a:srgbClr val="464646"/>
          </a:solidFill>
          <a:ln w="127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2371;p292">
            <a:extLst>
              <a:ext uri="{FF2B5EF4-FFF2-40B4-BE49-F238E27FC236}">
                <a16:creationId xmlns:a16="http://schemas.microsoft.com/office/drawing/2014/main" id="{74D1F768-4D16-429E-AD2B-9AC7E7BC1E71}"/>
              </a:ext>
            </a:extLst>
          </p:cNvPr>
          <p:cNvSpPr/>
          <p:nvPr/>
        </p:nvSpPr>
        <p:spPr>
          <a:xfrm>
            <a:off x="6171665" y="2185807"/>
            <a:ext cx="776554" cy="740435"/>
          </a:xfrm>
          <a:custGeom>
            <a:avLst/>
            <a:gdLst/>
            <a:ahLst/>
            <a:cxnLst/>
            <a:rect l="l" t="t" r="r" b="b"/>
            <a:pathLst>
              <a:path w="430" h="410" extrusionOk="0">
                <a:moveTo>
                  <a:pt x="360" y="0"/>
                </a:moveTo>
                <a:lnTo>
                  <a:pt x="10" y="0"/>
                </a:lnTo>
                <a:lnTo>
                  <a:pt x="78" y="196"/>
                </a:lnTo>
                <a:lnTo>
                  <a:pt x="0" y="410"/>
                </a:lnTo>
                <a:lnTo>
                  <a:pt x="352" y="410"/>
                </a:lnTo>
                <a:lnTo>
                  <a:pt x="430" y="196"/>
                </a:lnTo>
                <a:lnTo>
                  <a:pt x="360" y="0"/>
                </a:lnTo>
                <a:close/>
              </a:path>
            </a:pathLst>
          </a:custGeom>
          <a:solidFill>
            <a:srgbClr val="7D7D7D"/>
          </a:solidFill>
          <a:ln w="127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8175" tIns="39075" rIns="78175" bIns="390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2372;p292">
            <a:extLst>
              <a:ext uri="{FF2B5EF4-FFF2-40B4-BE49-F238E27FC236}">
                <a16:creationId xmlns:a16="http://schemas.microsoft.com/office/drawing/2014/main" id="{5DC2B441-AB13-4B39-B4C9-F65A9B721941}"/>
              </a:ext>
            </a:extLst>
          </p:cNvPr>
          <p:cNvSpPr/>
          <p:nvPr/>
        </p:nvSpPr>
        <p:spPr>
          <a:xfrm>
            <a:off x="5543014" y="2185807"/>
            <a:ext cx="754883" cy="740435"/>
          </a:xfrm>
          <a:custGeom>
            <a:avLst/>
            <a:gdLst/>
            <a:ahLst/>
            <a:cxnLst/>
            <a:rect l="l" t="t" r="r" b="b"/>
            <a:pathLst>
              <a:path w="418" h="410" extrusionOk="0">
                <a:moveTo>
                  <a:pt x="350" y="0"/>
                </a:moveTo>
                <a:lnTo>
                  <a:pt x="10" y="0"/>
                </a:lnTo>
                <a:lnTo>
                  <a:pt x="78" y="196"/>
                </a:lnTo>
                <a:lnTo>
                  <a:pt x="0" y="410"/>
                </a:lnTo>
                <a:lnTo>
                  <a:pt x="340" y="410"/>
                </a:lnTo>
                <a:lnTo>
                  <a:pt x="418" y="196"/>
                </a:lnTo>
                <a:lnTo>
                  <a:pt x="350" y="0"/>
                </a:lnTo>
                <a:close/>
              </a:path>
            </a:pathLst>
          </a:custGeom>
          <a:solidFill>
            <a:srgbClr val="464646"/>
          </a:solidFill>
          <a:ln w="127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8175" tIns="39075" rIns="78175" bIns="390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2373;p292">
            <a:extLst>
              <a:ext uri="{FF2B5EF4-FFF2-40B4-BE49-F238E27FC236}">
                <a16:creationId xmlns:a16="http://schemas.microsoft.com/office/drawing/2014/main" id="{A831CF15-77DC-477B-9160-DD1132AB394F}"/>
              </a:ext>
            </a:extLst>
          </p:cNvPr>
          <p:cNvSpPr/>
          <p:nvPr/>
        </p:nvSpPr>
        <p:spPr>
          <a:xfrm>
            <a:off x="6818376" y="2185807"/>
            <a:ext cx="798225" cy="740435"/>
          </a:xfrm>
          <a:custGeom>
            <a:avLst/>
            <a:gdLst/>
            <a:ahLst/>
            <a:cxnLst/>
            <a:rect l="l" t="t" r="r" b="b"/>
            <a:pathLst>
              <a:path w="442" h="410" extrusionOk="0">
                <a:moveTo>
                  <a:pt x="442" y="196"/>
                </a:moveTo>
                <a:lnTo>
                  <a:pt x="374" y="0"/>
                </a:lnTo>
                <a:lnTo>
                  <a:pt x="10" y="0"/>
                </a:lnTo>
                <a:lnTo>
                  <a:pt x="80" y="196"/>
                </a:lnTo>
                <a:lnTo>
                  <a:pt x="0" y="410"/>
                </a:lnTo>
                <a:lnTo>
                  <a:pt x="374" y="410"/>
                </a:lnTo>
                <a:lnTo>
                  <a:pt x="442" y="196"/>
                </a:lnTo>
                <a:close/>
              </a:path>
            </a:pathLst>
          </a:custGeom>
          <a:solidFill>
            <a:srgbClr val="7D7D7D"/>
          </a:solidFill>
          <a:ln w="127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8175" tIns="39075" rIns="78175" bIns="390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2374;p292">
            <a:extLst>
              <a:ext uri="{FF2B5EF4-FFF2-40B4-BE49-F238E27FC236}">
                <a16:creationId xmlns:a16="http://schemas.microsoft.com/office/drawing/2014/main" id="{638C7A16-9443-468E-94B4-8C16DA664F70}"/>
              </a:ext>
            </a:extLst>
          </p:cNvPr>
          <p:cNvSpPr/>
          <p:nvPr/>
        </p:nvSpPr>
        <p:spPr>
          <a:xfrm>
            <a:off x="5369644" y="2236503"/>
            <a:ext cx="75300" cy="16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5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105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2375;p292">
            <a:extLst>
              <a:ext uri="{FF2B5EF4-FFF2-40B4-BE49-F238E27FC236}">
                <a16:creationId xmlns:a16="http://schemas.microsoft.com/office/drawing/2014/main" id="{14605704-EFBD-4B07-947A-6ED907CC5ADA}"/>
              </a:ext>
            </a:extLst>
          </p:cNvPr>
          <p:cNvSpPr/>
          <p:nvPr/>
        </p:nvSpPr>
        <p:spPr>
          <a:xfrm>
            <a:off x="5990887" y="2236503"/>
            <a:ext cx="75300" cy="16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5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105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2376;p292">
            <a:extLst>
              <a:ext uri="{FF2B5EF4-FFF2-40B4-BE49-F238E27FC236}">
                <a16:creationId xmlns:a16="http://schemas.microsoft.com/office/drawing/2014/main" id="{414774F7-C94F-4D0D-9610-FAA7AF06D086}"/>
              </a:ext>
            </a:extLst>
          </p:cNvPr>
          <p:cNvSpPr/>
          <p:nvPr/>
        </p:nvSpPr>
        <p:spPr>
          <a:xfrm>
            <a:off x="6659270" y="2243728"/>
            <a:ext cx="75300" cy="161400"/>
          </a:xfrm>
          <a:prstGeom prst="rect">
            <a:avLst/>
          </a:prstGeom>
          <a:noFill/>
          <a:ln w="9525" cap="flat" cmpd="sng">
            <a:solidFill>
              <a:srgbClr val="7D7D7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5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sz="105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2377;p292">
            <a:extLst>
              <a:ext uri="{FF2B5EF4-FFF2-40B4-BE49-F238E27FC236}">
                <a16:creationId xmlns:a16="http://schemas.microsoft.com/office/drawing/2014/main" id="{6CD107E8-6AA9-442D-AF13-31145B2ED06E}"/>
              </a:ext>
            </a:extLst>
          </p:cNvPr>
          <p:cNvSpPr/>
          <p:nvPr/>
        </p:nvSpPr>
        <p:spPr>
          <a:xfrm>
            <a:off x="7316817" y="2243728"/>
            <a:ext cx="75300" cy="16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5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sz="105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2378;p292">
            <a:extLst>
              <a:ext uri="{FF2B5EF4-FFF2-40B4-BE49-F238E27FC236}">
                <a16:creationId xmlns:a16="http://schemas.microsoft.com/office/drawing/2014/main" id="{4EDA37EB-FA9D-42B9-9B75-13DD74073A25}"/>
              </a:ext>
            </a:extLst>
          </p:cNvPr>
          <p:cNvSpPr/>
          <p:nvPr/>
        </p:nvSpPr>
        <p:spPr>
          <a:xfrm>
            <a:off x="8153958" y="2452977"/>
            <a:ext cx="75300" cy="16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5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sz="105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2379;p292">
            <a:extLst>
              <a:ext uri="{FF2B5EF4-FFF2-40B4-BE49-F238E27FC236}">
                <a16:creationId xmlns:a16="http://schemas.microsoft.com/office/drawing/2014/main" id="{7E04CD5A-18FE-403F-A81A-39F0114239F6}"/>
              </a:ext>
            </a:extLst>
          </p:cNvPr>
          <p:cNvSpPr/>
          <p:nvPr/>
        </p:nvSpPr>
        <p:spPr>
          <a:xfrm>
            <a:off x="8689706" y="3076719"/>
            <a:ext cx="75300" cy="16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5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 sz="105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2380;p292">
            <a:extLst>
              <a:ext uri="{FF2B5EF4-FFF2-40B4-BE49-F238E27FC236}">
                <a16:creationId xmlns:a16="http://schemas.microsoft.com/office/drawing/2014/main" id="{55F3433E-C0F5-440A-9EB0-AD318B96DF3B}"/>
              </a:ext>
            </a:extLst>
          </p:cNvPr>
          <p:cNvSpPr/>
          <p:nvPr/>
        </p:nvSpPr>
        <p:spPr>
          <a:xfrm>
            <a:off x="8759761" y="3865454"/>
            <a:ext cx="75300" cy="16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5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  <a:endParaRPr sz="105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2381;p292">
            <a:extLst>
              <a:ext uri="{FF2B5EF4-FFF2-40B4-BE49-F238E27FC236}">
                <a16:creationId xmlns:a16="http://schemas.microsoft.com/office/drawing/2014/main" id="{A469ADA9-8E79-4FF6-B4C1-B3F712C40F2B}"/>
              </a:ext>
            </a:extLst>
          </p:cNvPr>
          <p:cNvSpPr/>
          <p:nvPr/>
        </p:nvSpPr>
        <p:spPr>
          <a:xfrm>
            <a:off x="8297270" y="4569626"/>
            <a:ext cx="75300" cy="16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5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  <a:endParaRPr sz="105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2382;p292">
            <a:extLst>
              <a:ext uri="{FF2B5EF4-FFF2-40B4-BE49-F238E27FC236}">
                <a16:creationId xmlns:a16="http://schemas.microsoft.com/office/drawing/2014/main" id="{7809E511-7A4E-4E8B-919F-C2D9642ABB18}"/>
              </a:ext>
            </a:extLst>
          </p:cNvPr>
          <p:cNvSpPr/>
          <p:nvPr/>
        </p:nvSpPr>
        <p:spPr>
          <a:xfrm>
            <a:off x="7529917" y="4882250"/>
            <a:ext cx="75300" cy="16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5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9</a:t>
            </a:r>
            <a:endParaRPr sz="105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2383;p292">
            <a:extLst>
              <a:ext uri="{FF2B5EF4-FFF2-40B4-BE49-F238E27FC236}">
                <a16:creationId xmlns:a16="http://schemas.microsoft.com/office/drawing/2014/main" id="{591138E0-E4A8-4321-AB9E-0477A72EB495}"/>
              </a:ext>
            </a:extLst>
          </p:cNvPr>
          <p:cNvSpPr/>
          <p:nvPr/>
        </p:nvSpPr>
        <p:spPr>
          <a:xfrm>
            <a:off x="6737426" y="4678519"/>
            <a:ext cx="150900" cy="16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5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10</a:t>
            </a:r>
            <a:endParaRPr sz="105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2384;p292">
            <a:extLst>
              <a:ext uri="{FF2B5EF4-FFF2-40B4-BE49-F238E27FC236}">
                <a16:creationId xmlns:a16="http://schemas.microsoft.com/office/drawing/2014/main" id="{F7F77729-5789-4D36-AEC0-2871CA26DF2A}"/>
              </a:ext>
            </a:extLst>
          </p:cNvPr>
          <p:cNvSpPr/>
          <p:nvPr/>
        </p:nvSpPr>
        <p:spPr>
          <a:xfrm>
            <a:off x="6204358" y="4069528"/>
            <a:ext cx="150900" cy="16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5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11</a:t>
            </a:r>
            <a:endParaRPr sz="105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2385;p292">
            <a:extLst>
              <a:ext uri="{FF2B5EF4-FFF2-40B4-BE49-F238E27FC236}">
                <a16:creationId xmlns:a16="http://schemas.microsoft.com/office/drawing/2014/main" id="{0E03215D-5668-4321-8F94-98C589A3F334}"/>
              </a:ext>
            </a:extLst>
          </p:cNvPr>
          <p:cNvSpPr/>
          <p:nvPr/>
        </p:nvSpPr>
        <p:spPr>
          <a:xfrm>
            <a:off x="6128507" y="3262395"/>
            <a:ext cx="150900" cy="16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5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12</a:t>
            </a:r>
            <a:endParaRPr sz="105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5" name="Google Shape;2386;p292">
            <a:extLst>
              <a:ext uri="{FF2B5EF4-FFF2-40B4-BE49-F238E27FC236}">
                <a16:creationId xmlns:a16="http://schemas.microsoft.com/office/drawing/2014/main" id="{E70EF8DC-090E-4D26-968E-0046C5536685}"/>
              </a:ext>
            </a:extLst>
          </p:cNvPr>
          <p:cNvGrpSpPr/>
          <p:nvPr/>
        </p:nvGrpSpPr>
        <p:grpSpPr>
          <a:xfrm>
            <a:off x="5751379" y="4898841"/>
            <a:ext cx="198418" cy="198418"/>
            <a:chOff x="1690182" y="4258305"/>
            <a:chExt cx="259200" cy="259200"/>
          </a:xfrm>
        </p:grpSpPr>
        <p:sp>
          <p:nvSpPr>
            <p:cNvPr id="98" name="Google Shape;2387;p292">
              <a:extLst>
                <a:ext uri="{FF2B5EF4-FFF2-40B4-BE49-F238E27FC236}">
                  <a16:creationId xmlns:a16="http://schemas.microsoft.com/office/drawing/2014/main" id="{9C71B55F-9119-4234-A7DB-D0765132CD13}"/>
                </a:ext>
              </a:extLst>
            </p:cNvPr>
            <p:cNvSpPr/>
            <p:nvPr/>
          </p:nvSpPr>
          <p:spPr>
            <a:xfrm rot="785405">
              <a:off x="1711827" y="4279949"/>
              <a:ext cx="215910" cy="215910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rgbClr val="D04A0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2388;p292">
              <a:extLst>
                <a:ext uri="{FF2B5EF4-FFF2-40B4-BE49-F238E27FC236}">
                  <a16:creationId xmlns:a16="http://schemas.microsoft.com/office/drawing/2014/main" id="{35983628-3AFD-4048-91E3-1426C7435205}"/>
                </a:ext>
              </a:extLst>
            </p:cNvPr>
            <p:cNvSpPr/>
            <p:nvPr/>
          </p:nvSpPr>
          <p:spPr>
            <a:xfrm rot="786986">
              <a:off x="1740456" y="4308656"/>
              <a:ext cx="158639" cy="158639"/>
            </a:xfrm>
            <a:prstGeom prst="ellipse">
              <a:avLst/>
            </a:prstGeom>
            <a:solidFill>
              <a:srgbClr val="D04A02"/>
            </a:solidFill>
            <a:ln w="9525" cap="flat" cmpd="sng">
              <a:solidFill>
                <a:srgbClr val="D04A0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6" name="Google Shape;2389;p292">
            <a:extLst>
              <a:ext uri="{FF2B5EF4-FFF2-40B4-BE49-F238E27FC236}">
                <a16:creationId xmlns:a16="http://schemas.microsoft.com/office/drawing/2014/main" id="{BF1A30E1-BC25-4B65-9AB3-F7A12F7C7BFE}"/>
              </a:ext>
            </a:extLst>
          </p:cNvPr>
          <p:cNvGrpSpPr/>
          <p:nvPr/>
        </p:nvGrpSpPr>
        <p:grpSpPr>
          <a:xfrm>
            <a:off x="9307224" y="5247000"/>
            <a:ext cx="198418" cy="198418"/>
            <a:chOff x="1690182" y="4258305"/>
            <a:chExt cx="259200" cy="259200"/>
          </a:xfrm>
        </p:grpSpPr>
        <p:sp>
          <p:nvSpPr>
            <p:cNvPr id="96" name="Google Shape;2390;p292">
              <a:extLst>
                <a:ext uri="{FF2B5EF4-FFF2-40B4-BE49-F238E27FC236}">
                  <a16:creationId xmlns:a16="http://schemas.microsoft.com/office/drawing/2014/main" id="{9D7E4933-478D-4A6F-959D-C3CFC10F5C9A}"/>
                </a:ext>
              </a:extLst>
            </p:cNvPr>
            <p:cNvSpPr/>
            <p:nvPr/>
          </p:nvSpPr>
          <p:spPr>
            <a:xfrm rot="785405">
              <a:off x="1711827" y="4279949"/>
              <a:ext cx="215910" cy="215910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rgbClr val="EB8C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2391;p292">
              <a:extLst>
                <a:ext uri="{FF2B5EF4-FFF2-40B4-BE49-F238E27FC236}">
                  <a16:creationId xmlns:a16="http://schemas.microsoft.com/office/drawing/2014/main" id="{C48A5BC6-1647-4350-A384-445C69F8F82E}"/>
                </a:ext>
              </a:extLst>
            </p:cNvPr>
            <p:cNvSpPr/>
            <p:nvPr/>
          </p:nvSpPr>
          <p:spPr>
            <a:xfrm rot="786986">
              <a:off x="1740456" y="4308656"/>
              <a:ext cx="158639" cy="158639"/>
            </a:xfrm>
            <a:prstGeom prst="ellipse">
              <a:avLst/>
            </a:prstGeom>
            <a:solidFill>
              <a:srgbClr val="EB8C00"/>
            </a:solidFill>
            <a:ln w="9525" cap="flat" cmpd="sng">
              <a:solidFill>
                <a:srgbClr val="EB8C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7" name="Google Shape;2392;p292">
            <a:extLst>
              <a:ext uri="{FF2B5EF4-FFF2-40B4-BE49-F238E27FC236}">
                <a16:creationId xmlns:a16="http://schemas.microsoft.com/office/drawing/2014/main" id="{F4811EE5-2280-448D-A8BC-C2B4779A31CB}"/>
              </a:ext>
            </a:extLst>
          </p:cNvPr>
          <p:cNvGrpSpPr/>
          <p:nvPr/>
        </p:nvGrpSpPr>
        <p:grpSpPr>
          <a:xfrm>
            <a:off x="7927447" y="5225295"/>
            <a:ext cx="198418" cy="198418"/>
            <a:chOff x="1690182" y="4258305"/>
            <a:chExt cx="259200" cy="259200"/>
          </a:xfrm>
        </p:grpSpPr>
        <p:sp>
          <p:nvSpPr>
            <p:cNvPr id="94" name="Google Shape;2393;p292">
              <a:extLst>
                <a:ext uri="{FF2B5EF4-FFF2-40B4-BE49-F238E27FC236}">
                  <a16:creationId xmlns:a16="http://schemas.microsoft.com/office/drawing/2014/main" id="{55D57768-49C3-478F-A9CB-C27A5F9C29A6}"/>
                </a:ext>
              </a:extLst>
            </p:cNvPr>
            <p:cNvSpPr/>
            <p:nvPr/>
          </p:nvSpPr>
          <p:spPr>
            <a:xfrm rot="785405">
              <a:off x="1711827" y="4279949"/>
              <a:ext cx="215910" cy="215910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rgbClr val="EB8C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2394;p292">
              <a:extLst>
                <a:ext uri="{FF2B5EF4-FFF2-40B4-BE49-F238E27FC236}">
                  <a16:creationId xmlns:a16="http://schemas.microsoft.com/office/drawing/2014/main" id="{AFB463EF-1178-4FC9-9143-DEB27A208246}"/>
                </a:ext>
              </a:extLst>
            </p:cNvPr>
            <p:cNvSpPr/>
            <p:nvPr/>
          </p:nvSpPr>
          <p:spPr>
            <a:xfrm rot="786986">
              <a:off x="1740456" y="4308656"/>
              <a:ext cx="158639" cy="158639"/>
            </a:xfrm>
            <a:prstGeom prst="ellipse">
              <a:avLst/>
            </a:prstGeom>
            <a:solidFill>
              <a:srgbClr val="EB8C00"/>
            </a:solidFill>
            <a:ln w="9525" cap="flat" cmpd="sng">
              <a:solidFill>
                <a:srgbClr val="EB8C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8" name="Google Shape;2395;p292">
            <a:extLst>
              <a:ext uri="{FF2B5EF4-FFF2-40B4-BE49-F238E27FC236}">
                <a16:creationId xmlns:a16="http://schemas.microsoft.com/office/drawing/2014/main" id="{92D9AE76-5438-45A9-B936-F005174F8D8A}"/>
              </a:ext>
            </a:extLst>
          </p:cNvPr>
          <p:cNvGrpSpPr/>
          <p:nvPr/>
        </p:nvGrpSpPr>
        <p:grpSpPr>
          <a:xfrm>
            <a:off x="9317072" y="3588429"/>
            <a:ext cx="198418" cy="198418"/>
            <a:chOff x="1690182" y="4294474"/>
            <a:chExt cx="259200" cy="259200"/>
          </a:xfrm>
        </p:grpSpPr>
        <p:sp>
          <p:nvSpPr>
            <p:cNvPr id="92" name="Google Shape;2396;p292">
              <a:extLst>
                <a:ext uri="{FF2B5EF4-FFF2-40B4-BE49-F238E27FC236}">
                  <a16:creationId xmlns:a16="http://schemas.microsoft.com/office/drawing/2014/main" id="{B1502FF2-A338-44F7-A90D-6CCCF08ED3BB}"/>
                </a:ext>
              </a:extLst>
            </p:cNvPr>
            <p:cNvSpPr/>
            <p:nvPr/>
          </p:nvSpPr>
          <p:spPr>
            <a:xfrm rot="785405">
              <a:off x="1711827" y="4316119"/>
              <a:ext cx="215910" cy="215910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rgbClr val="DB536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2397;p292">
              <a:extLst>
                <a:ext uri="{FF2B5EF4-FFF2-40B4-BE49-F238E27FC236}">
                  <a16:creationId xmlns:a16="http://schemas.microsoft.com/office/drawing/2014/main" id="{554FBE07-488F-418E-8608-721FFA57524E}"/>
                </a:ext>
              </a:extLst>
            </p:cNvPr>
            <p:cNvSpPr/>
            <p:nvPr/>
          </p:nvSpPr>
          <p:spPr>
            <a:xfrm rot="786986">
              <a:off x="1740456" y="4344820"/>
              <a:ext cx="158639" cy="158639"/>
            </a:xfrm>
            <a:prstGeom prst="ellipse">
              <a:avLst/>
            </a:prstGeom>
            <a:solidFill>
              <a:srgbClr val="DB536A"/>
            </a:solidFill>
            <a:ln w="9525" cap="flat" cmpd="sng">
              <a:solidFill>
                <a:srgbClr val="DB536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9" name="Google Shape;2413;p292">
            <a:extLst>
              <a:ext uri="{FF2B5EF4-FFF2-40B4-BE49-F238E27FC236}">
                <a16:creationId xmlns:a16="http://schemas.microsoft.com/office/drawing/2014/main" id="{CFDFA43C-D11E-4799-BCF2-DD952528525D}"/>
              </a:ext>
            </a:extLst>
          </p:cNvPr>
          <p:cNvGrpSpPr/>
          <p:nvPr/>
        </p:nvGrpSpPr>
        <p:grpSpPr>
          <a:xfrm>
            <a:off x="6610377" y="1877729"/>
            <a:ext cx="198418" cy="198418"/>
            <a:chOff x="1690182" y="4258305"/>
            <a:chExt cx="259200" cy="259200"/>
          </a:xfrm>
        </p:grpSpPr>
        <p:sp>
          <p:nvSpPr>
            <p:cNvPr id="90" name="Google Shape;2414;p292">
              <a:extLst>
                <a:ext uri="{FF2B5EF4-FFF2-40B4-BE49-F238E27FC236}">
                  <a16:creationId xmlns:a16="http://schemas.microsoft.com/office/drawing/2014/main" id="{901DEBF0-40AF-445B-991C-F6668DAE52DA}"/>
                </a:ext>
              </a:extLst>
            </p:cNvPr>
            <p:cNvSpPr/>
            <p:nvPr/>
          </p:nvSpPr>
          <p:spPr>
            <a:xfrm rot="785405">
              <a:off x="1711827" y="4279949"/>
              <a:ext cx="215910" cy="215910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rgbClr val="7D7D7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2415;p292">
              <a:extLst>
                <a:ext uri="{FF2B5EF4-FFF2-40B4-BE49-F238E27FC236}">
                  <a16:creationId xmlns:a16="http://schemas.microsoft.com/office/drawing/2014/main" id="{01B37B58-532D-417B-A2B2-A2C6428D6DDE}"/>
                </a:ext>
              </a:extLst>
            </p:cNvPr>
            <p:cNvSpPr/>
            <p:nvPr/>
          </p:nvSpPr>
          <p:spPr>
            <a:xfrm rot="786986">
              <a:off x="1740456" y="4308656"/>
              <a:ext cx="158639" cy="158639"/>
            </a:xfrm>
            <a:prstGeom prst="ellipse">
              <a:avLst/>
            </a:prstGeom>
            <a:solidFill>
              <a:srgbClr val="7D7D7D"/>
            </a:solidFill>
            <a:ln w="9525" cap="flat" cmpd="sng">
              <a:solidFill>
                <a:srgbClr val="7D7D7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0" name="Google Shape;2416;p292">
            <a:extLst>
              <a:ext uri="{FF2B5EF4-FFF2-40B4-BE49-F238E27FC236}">
                <a16:creationId xmlns:a16="http://schemas.microsoft.com/office/drawing/2014/main" id="{0C46200D-1896-4A67-9B04-4D5E61B7B50C}"/>
              </a:ext>
            </a:extLst>
          </p:cNvPr>
          <p:cNvGrpSpPr/>
          <p:nvPr/>
        </p:nvGrpSpPr>
        <p:grpSpPr>
          <a:xfrm>
            <a:off x="4846370" y="1836136"/>
            <a:ext cx="284923" cy="237738"/>
            <a:chOff x="1690182" y="4258305"/>
            <a:chExt cx="259200" cy="259200"/>
          </a:xfrm>
        </p:grpSpPr>
        <p:sp>
          <p:nvSpPr>
            <p:cNvPr id="88" name="Google Shape;2417;p292">
              <a:extLst>
                <a:ext uri="{FF2B5EF4-FFF2-40B4-BE49-F238E27FC236}">
                  <a16:creationId xmlns:a16="http://schemas.microsoft.com/office/drawing/2014/main" id="{B0D1C21B-07E4-4F44-B031-F0A7034D15EA}"/>
                </a:ext>
              </a:extLst>
            </p:cNvPr>
            <p:cNvSpPr/>
            <p:nvPr/>
          </p:nvSpPr>
          <p:spPr>
            <a:xfrm rot="785405">
              <a:off x="1711827" y="4279949"/>
              <a:ext cx="215910" cy="215910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rgbClr val="46464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2418;p292">
              <a:extLst>
                <a:ext uri="{FF2B5EF4-FFF2-40B4-BE49-F238E27FC236}">
                  <a16:creationId xmlns:a16="http://schemas.microsoft.com/office/drawing/2014/main" id="{BFC3097C-9F2D-4A6D-9A20-59651EEB4A1A}"/>
                </a:ext>
              </a:extLst>
            </p:cNvPr>
            <p:cNvSpPr/>
            <p:nvPr/>
          </p:nvSpPr>
          <p:spPr>
            <a:xfrm rot="786986">
              <a:off x="1740456" y="4308656"/>
              <a:ext cx="158639" cy="158639"/>
            </a:xfrm>
            <a:prstGeom prst="ellipse">
              <a:avLst/>
            </a:prstGeom>
            <a:solidFill>
              <a:srgbClr val="464646"/>
            </a:solidFill>
            <a:ln w="9525" cap="flat" cmpd="sng">
              <a:solidFill>
                <a:srgbClr val="46464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81" name="Google Shape;2338;p292">
            <a:extLst>
              <a:ext uri="{FF2B5EF4-FFF2-40B4-BE49-F238E27FC236}">
                <a16:creationId xmlns:a16="http://schemas.microsoft.com/office/drawing/2014/main" id="{D3F47AF2-D842-4C61-AE3D-1E116525CF34}"/>
              </a:ext>
            </a:extLst>
          </p:cNvPr>
          <p:cNvCxnSpPr>
            <a:cxnSpLocks/>
            <a:endCxn id="89" idx="5"/>
          </p:cNvCxnSpPr>
          <p:nvPr/>
        </p:nvCxnSpPr>
        <p:spPr>
          <a:xfrm flipH="1" flipV="1">
            <a:off x="5037195" y="2019162"/>
            <a:ext cx="1403532" cy="183538"/>
          </a:xfrm>
          <a:prstGeom prst="straightConnector1">
            <a:avLst/>
          </a:prstGeom>
          <a:noFill/>
          <a:ln w="12700" cap="flat" cmpd="sng">
            <a:solidFill>
              <a:srgbClr val="46464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2" name="Google Shape;2339;p292">
            <a:extLst>
              <a:ext uri="{FF2B5EF4-FFF2-40B4-BE49-F238E27FC236}">
                <a16:creationId xmlns:a16="http://schemas.microsoft.com/office/drawing/2014/main" id="{67A54010-CFFA-494E-A36F-6E79C3A6BE7B}"/>
              </a:ext>
            </a:extLst>
          </p:cNvPr>
          <p:cNvCxnSpPr>
            <a:cxnSpLocks/>
            <a:endCxn id="90" idx="5"/>
          </p:cNvCxnSpPr>
          <p:nvPr/>
        </p:nvCxnSpPr>
        <p:spPr>
          <a:xfrm flipH="1" flipV="1">
            <a:off x="6753267" y="2047088"/>
            <a:ext cx="416001" cy="243902"/>
          </a:xfrm>
          <a:prstGeom prst="straightConnector1">
            <a:avLst/>
          </a:prstGeom>
          <a:noFill/>
          <a:ln w="12700" cap="flat" cmpd="sng">
            <a:solidFill>
              <a:srgbClr val="7D7D7D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3" name="Google Shape;2344;p292">
            <a:extLst>
              <a:ext uri="{FF2B5EF4-FFF2-40B4-BE49-F238E27FC236}">
                <a16:creationId xmlns:a16="http://schemas.microsoft.com/office/drawing/2014/main" id="{DD0B2990-B08E-4DFE-8FEC-D76597D16603}"/>
              </a:ext>
            </a:extLst>
          </p:cNvPr>
          <p:cNvSpPr/>
          <p:nvPr/>
        </p:nvSpPr>
        <p:spPr>
          <a:xfrm>
            <a:off x="7323463" y="4919042"/>
            <a:ext cx="2047471" cy="437037"/>
          </a:xfrm>
          <a:custGeom>
            <a:avLst/>
            <a:gdLst/>
            <a:ahLst/>
            <a:cxnLst/>
            <a:rect l="l" t="t" r="r" b="b"/>
            <a:pathLst>
              <a:path w="698" h="242" extrusionOk="0">
                <a:moveTo>
                  <a:pt x="698" y="242"/>
                </a:moveTo>
                <a:lnTo>
                  <a:pt x="698" y="114"/>
                </a:lnTo>
                <a:lnTo>
                  <a:pt x="0" y="114"/>
                </a:lnTo>
                <a:lnTo>
                  <a:pt x="0" y="0"/>
                </a:lnTo>
              </a:path>
            </a:pathLst>
          </a:custGeom>
          <a:noFill/>
          <a:ln w="12700" cap="flat" cmpd="sng">
            <a:solidFill>
              <a:srgbClr val="EB8C00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78175" tIns="39075" rIns="78175" bIns="390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4" name="Google Shape;2349;p292">
            <a:extLst>
              <a:ext uri="{FF2B5EF4-FFF2-40B4-BE49-F238E27FC236}">
                <a16:creationId xmlns:a16="http://schemas.microsoft.com/office/drawing/2014/main" id="{8CA6AA2F-336F-40BC-8716-5C491A1A22E8}"/>
              </a:ext>
            </a:extLst>
          </p:cNvPr>
          <p:cNvCxnSpPr>
            <a:cxnSpLocks/>
          </p:cNvCxnSpPr>
          <p:nvPr/>
        </p:nvCxnSpPr>
        <p:spPr>
          <a:xfrm flipV="1">
            <a:off x="5892989" y="4569626"/>
            <a:ext cx="465720" cy="408268"/>
          </a:xfrm>
          <a:prstGeom prst="straightConnector1">
            <a:avLst/>
          </a:prstGeom>
          <a:noFill/>
          <a:ln w="12700" cap="flat" cmpd="sng">
            <a:solidFill>
              <a:srgbClr val="DB536A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5" name="Google Shape;2349;p292">
            <a:extLst>
              <a:ext uri="{FF2B5EF4-FFF2-40B4-BE49-F238E27FC236}">
                <a16:creationId xmlns:a16="http://schemas.microsoft.com/office/drawing/2014/main" id="{33AB5487-9BE0-4C8E-8FCC-70F572263624}"/>
              </a:ext>
            </a:extLst>
          </p:cNvPr>
          <p:cNvCxnSpPr>
            <a:cxnSpLocks/>
            <a:stCxn id="99" idx="5"/>
          </p:cNvCxnSpPr>
          <p:nvPr/>
        </p:nvCxnSpPr>
        <p:spPr>
          <a:xfrm flipV="1">
            <a:off x="5882655" y="3954940"/>
            <a:ext cx="185845" cy="1094722"/>
          </a:xfrm>
          <a:prstGeom prst="straightConnector1">
            <a:avLst/>
          </a:prstGeom>
          <a:noFill/>
          <a:ln w="12700" cap="flat" cmpd="sng">
            <a:solidFill>
              <a:srgbClr val="DB536A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6" name="Google Shape;2345;p292">
            <a:extLst>
              <a:ext uri="{FF2B5EF4-FFF2-40B4-BE49-F238E27FC236}">
                <a16:creationId xmlns:a16="http://schemas.microsoft.com/office/drawing/2014/main" id="{B2287C4D-3E89-46A7-A33B-A199C73FDD63}"/>
              </a:ext>
            </a:extLst>
          </p:cNvPr>
          <p:cNvSpPr/>
          <p:nvPr/>
        </p:nvSpPr>
        <p:spPr>
          <a:xfrm>
            <a:off x="6395374" y="4633167"/>
            <a:ext cx="1628215" cy="694976"/>
          </a:xfrm>
          <a:custGeom>
            <a:avLst/>
            <a:gdLst/>
            <a:ahLst/>
            <a:cxnLst/>
            <a:rect l="l" t="t" r="r" b="b"/>
            <a:pathLst>
              <a:path w="554" h="204" extrusionOk="0">
                <a:moveTo>
                  <a:pt x="554" y="204"/>
                </a:moveTo>
                <a:lnTo>
                  <a:pt x="554" y="134"/>
                </a:lnTo>
                <a:lnTo>
                  <a:pt x="0" y="134"/>
                </a:lnTo>
                <a:lnTo>
                  <a:pt x="0" y="0"/>
                </a:lnTo>
              </a:path>
            </a:pathLst>
          </a:custGeom>
          <a:noFill/>
          <a:ln w="12700" cap="flat" cmpd="sng">
            <a:solidFill>
              <a:srgbClr val="EB8C00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78175" tIns="39075" rIns="78175" bIns="390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textruta 86">
            <a:extLst>
              <a:ext uri="{FF2B5EF4-FFF2-40B4-BE49-F238E27FC236}">
                <a16:creationId xmlns:a16="http://schemas.microsoft.com/office/drawing/2014/main" id="{3E67B7BF-93B0-4D32-BC2E-FE84A32F318F}"/>
              </a:ext>
            </a:extLst>
          </p:cNvPr>
          <p:cNvSpPr txBox="1"/>
          <p:nvPr/>
        </p:nvSpPr>
        <p:spPr>
          <a:xfrm>
            <a:off x="150225" y="2646077"/>
            <a:ext cx="4644087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GB" sz="3200" b="1" spc="-150" dirty="0" err="1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Årshjul</a:t>
            </a:r>
            <a:r>
              <a:rPr lang="en-GB" sz="3200" b="1" spc="-15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för </a:t>
            </a:r>
            <a:r>
              <a:rPr lang="en-GB" sz="3200" b="1" spc="-150" dirty="0" err="1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räkenskapsrevisionen</a:t>
            </a:r>
            <a:endParaRPr lang="sv-SE" sz="3200" b="1" spc="-150" dirty="0">
              <a:solidFill>
                <a:schemeClr val="accent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2016402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2" name="Google Shape;2192;p2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41999" y="1338878"/>
            <a:ext cx="5749576" cy="383519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94" name="Google Shape;2194;p287"/>
          <p:cNvGrpSpPr/>
          <p:nvPr/>
        </p:nvGrpSpPr>
        <p:grpSpPr>
          <a:xfrm>
            <a:off x="7420190" y="4300175"/>
            <a:ext cx="347663" cy="350838"/>
            <a:chOff x="5324475" y="4638675"/>
            <a:chExt cx="347663" cy="350838"/>
          </a:xfrm>
        </p:grpSpPr>
        <p:sp>
          <p:nvSpPr>
            <p:cNvPr id="2195" name="Google Shape;2195;p287"/>
            <p:cNvSpPr/>
            <p:nvPr/>
          </p:nvSpPr>
          <p:spPr>
            <a:xfrm>
              <a:off x="5405438" y="4718050"/>
              <a:ext cx="185738" cy="192088"/>
            </a:xfrm>
            <a:custGeom>
              <a:avLst/>
              <a:gdLst/>
              <a:ahLst/>
              <a:cxnLst/>
              <a:rect l="l" t="t" r="r" b="b"/>
              <a:pathLst>
                <a:path w="49" h="50" extrusionOk="0">
                  <a:moveTo>
                    <a:pt x="42" y="12"/>
                  </a:moveTo>
                  <a:cubicBezTo>
                    <a:pt x="49" y="22"/>
                    <a:pt x="47" y="36"/>
                    <a:pt x="38" y="43"/>
                  </a:cubicBezTo>
                  <a:cubicBezTo>
                    <a:pt x="28" y="50"/>
                    <a:pt x="14" y="48"/>
                    <a:pt x="7" y="38"/>
                  </a:cubicBezTo>
                  <a:cubicBezTo>
                    <a:pt x="0" y="28"/>
                    <a:pt x="2" y="15"/>
                    <a:pt x="12" y="8"/>
                  </a:cubicBezTo>
                  <a:cubicBezTo>
                    <a:pt x="22" y="0"/>
                    <a:pt x="35" y="3"/>
                    <a:pt x="42" y="12"/>
                  </a:cubicBezTo>
                  <a:close/>
                </a:path>
              </a:pathLst>
            </a:custGeom>
            <a:solidFill>
              <a:srgbClr val="DB536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endPara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6" name="Google Shape;2196;p287"/>
            <p:cNvSpPr/>
            <p:nvPr/>
          </p:nvSpPr>
          <p:spPr>
            <a:xfrm>
              <a:off x="5324475" y="4638675"/>
              <a:ext cx="347663" cy="350838"/>
            </a:xfrm>
            <a:custGeom>
              <a:avLst/>
              <a:gdLst/>
              <a:ahLst/>
              <a:cxnLst/>
              <a:rect l="l" t="t" r="r" b="b"/>
              <a:pathLst>
                <a:path w="91" h="92" extrusionOk="0">
                  <a:moveTo>
                    <a:pt x="78" y="22"/>
                  </a:moveTo>
                  <a:cubicBezTo>
                    <a:pt x="91" y="40"/>
                    <a:pt x="87" y="66"/>
                    <a:pt x="69" y="79"/>
                  </a:cubicBezTo>
                  <a:cubicBezTo>
                    <a:pt x="51" y="92"/>
                    <a:pt x="26" y="88"/>
                    <a:pt x="13" y="70"/>
                  </a:cubicBezTo>
                  <a:cubicBezTo>
                    <a:pt x="0" y="52"/>
                    <a:pt x="4" y="27"/>
                    <a:pt x="22" y="14"/>
                  </a:cubicBezTo>
                  <a:cubicBezTo>
                    <a:pt x="40" y="0"/>
                    <a:pt x="65" y="4"/>
                    <a:pt x="78" y="22"/>
                  </a:cubicBezTo>
                  <a:close/>
                </a:path>
              </a:pathLst>
            </a:custGeom>
            <a:noFill/>
            <a:ln w="53975" cap="flat" cmpd="sng">
              <a:solidFill>
                <a:srgbClr val="DB536A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endPara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97" name="Google Shape;2197;p287"/>
          <p:cNvGrpSpPr/>
          <p:nvPr/>
        </p:nvGrpSpPr>
        <p:grpSpPr>
          <a:xfrm>
            <a:off x="8123452" y="3390538"/>
            <a:ext cx="347663" cy="344488"/>
            <a:chOff x="5946775" y="3786188"/>
            <a:chExt cx="347663" cy="344488"/>
          </a:xfrm>
        </p:grpSpPr>
        <p:sp>
          <p:nvSpPr>
            <p:cNvPr id="2198" name="Google Shape;2198;p287"/>
            <p:cNvSpPr/>
            <p:nvPr/>
          </p:nvSpPr>
          <p:spPr>
            <a:xfrm>
              <a:off x="6027738" y="3867150"/>
              <a:ext cx="187325" cy="185738"/>
            </a:xfrm>
            <a:custGeom>
              <a:avLst/>
              <a:gdLst/>
              <a:ahLst/>
              <a:cxnLst/>
              <a:rect l="l" t="t" r="r" b="b"/>
              <a:pathLst>
                <a:path w="49" h="49" extrusionOk="0">
                  <a:moveTo>
                    <a:pt x="31" y="4"/>
                  </a:moveTo>
                  <a:cubicBezTo>
                    <a:pt x="43" y="7"/>
                    <a:pt x="49" y="20"/>
                    <a:pt x="45" y="31"/>
                  </a:cubicBezTo>
                  <a:cubicBezTo>
                    <a:pt x="41" y="42"/>
                    <a:pt x="29" y="49"/>
                    <a:pt x="18" y="45"/>
                  </a:cubicBezTo>
                  <a:cubicBezTo>
                    <a:pt x="6" y="41"/>
                    <a:pt x="0" y="29"/>
                    <a:pt x="4" y="18"/>
                  </a:cubicBezTo>
                  <a:cubicBezTo>
                    <a:pt x="7" y="6"/>
                    <a:pt x="20" y="0"/>
                    <a:pt x="31" y="4"/>
                  </a:cubicBezTo>
                  <a:close/>
                </a:path>
              </a:pathLst>
            </a:custGeom>
            <a:solidFill>
              <a:srgbClr val="E0301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endPara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9" name="Google Shape;2199;p287"/>
            <p:cNvSpPr/>
            <p:nvPr/>
          </p:nvSpPr>
          <p:spPr>
            <a:xfrm>
              <a:off x="5946775" y="3786188"/>
              <a:ext cx="347663" cy="344488"/>
            </a:xfrm>
            <a:custGeom>
              <a:avLst/>
              <a:gdLst/>
              <a:ahLst/>
              <a:cxnLst/>
              <a:rect l="l" t="t" r="r" b="b"/>
              <a:pathLst>
                <a:path w="91" h="90" extrusionOk="0">
                  <a:moveTo>
                    <a:pt x="58" y="7"/>
                  </a:moveTo>
                  <a:cubicBezTo>
                    <a:pt x="79" y="14"/>
                    <a:pt x="91" y="37"/>
                    <a:pt x="84" y="58"/>
                  </a:cubicBezTo>
                  <a:cubicBezTo>
                    <a:pt x="77" y="79"/>
                    <a:pt x="54" y="90"/>
                    <a:pt x="33" y="84"/>
                  </a:cubicBezTo>
                  <a:cubicBezTo>
                    <a:pt x="12" y="77"/>
                    <a:pt x="0" y="54"/>
                    <a:pt x="7" y="33"/>
                  </a:cubicBezTo>
                  <a:cubicBezTo>
                    <a:pt x="14" y="12"/>
                    <a:pt x="37" y="0"/>
                    <a:pt x="58" y="7"/>
                  </a:cubicBezTo>
                  <a:close/>
                </a:path>
              </a:pathLst>
            </a:custGeom>
            <a:noFill/>
            <a:ln w="53975" cap="flat" cmpd="sng">
              <a:solidFill>
                <a:srgbClr val="E0301E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endPara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00" name="Google Shape;2200;p287"/>
          <p:cNvGrpSpPr/>
          <p:nvPr/>
        </p:nvGrpSpPr>
        <p:grpSpPr>
          <a:xfrm>
            <a:off x="7637475" y="1997229"/>
            <a:ext cx="347663" cy="347663"/>
            <a:chOff x="5946775" y="2727325"/>
            <a:chExt cx="347663" cy="347663"/>
          </a:xfrm>
        </p:grpSpPr>
        <p:sp>
          <p:nvSpPr>
            <p:cNvPr id="2201" name="Google Shape;2201;p287"/>
            <p:cNvSpPr/>
            <p:nvPr/>
          </p:nvSpPr>
          <p:spPr>
            <a:xfrm>
              <a:off x="6027738" y="2808288"/>
              <a:ext cx="187325" cy="187325"/>
            </a:xfrm>
            <a:custGeom>
              <a:avLst/>
              <a:gdLst/>
              <a:ahLst/>
              <a:cxnLst/>
              <a:rect l="l" t="t" r="r" b="b"/>
              <a:pathLst>
                <a:path w="49" h="49" extrusionOk="0">
                  <a:moveTo>
                    <a:pt x="18" y="4"/>
                  </a:moveTo>
                  <a:cubicBezTo>
                    <a:pt x="29" y="0"/>
                    <a:pt x="41" y="6"/>
                    <a:pt x="45" y="18"/>
                  </a:cubicBezTo>
                  <a:cubicBezTo>
                    <a:pt x="49" y="29"/>
                    <a:pt x="43" y="41"/>
                    <a:pt x="31" y="45"/>
                  </a:cubicBezTo>
                  <a:cubicBezTo>
                    <a:pt x="20" y="49"/>
                    <a:pt x="7" y="43"/>
                    <a:pt x="4" y="31"/>
                  </a:cubicBezTo>
                  <a:cubicBezTo>
                    <a:pt x="0" y="20"/>
                    <a:pt x="6" y="8"/>
                    <a:pt x="18" y="4"/>
                  </a:cubicBezTo>
                  <a:close/>
                </a:path>
              </a:pathLst>
            </a:custGeom>
            <a:solidFill>
              <a:srgbClr val="D04A0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endPara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2" name="Google Shape;2202;p287"/>
            <p:cNvSpPr/>
            <p:nvPr/>
          </p:nvSpPr>
          <p:spPr>
            <a:xfrm>
              <a:off x="5946775" y="2727325"/>
              <a:ext cx="347663" cy="347663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33" y="7"/>
                  </a:moveTo>
                  <a:cubicBezTo>
                    <a:pt x="54" y="0"/>
                    <a:pt x="77" y="12"/>
                    <a:pt x="84" y="33"/>
                  </a:cubicBezTo>
                  <a:cubicBezTo>
                    <a:pt x="91" y="54"/>
                    <a:pt x="79" y="77"/>
                    <a:pt x="58" y="84"/>
                  </a:cubicBezTo>
                  <a:cubicBezTo>
                    <a:pt x="37" y="91"/>
                    <a:pt x="14" y="79"/>
                    <a:pt x="7" y="58"/>
                  </a:cubicBezTo>
                  <a:cubicBezTo>
                    <a:pt x="0" y="37"/>
                    <a:pt x="12" y="14"/>
                    <a:pt x="33" y="7"/>
                  </a:cubicBezTo>
                  <a:close/>
                </a:path>
              </a:pathLst>
            </a:custGeom>
            <a:noFill/>
            <a:ln w="53975" cap="flat" cmpd="sng">
              <a:solidFill>
                <a:srgbClr val="D04A0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endPara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07" name="Google Shape;2207;p287"/>
          <p:cNvSpPr/>
          <p:nvPr/>
        </p:nvSpPr>
        <p:spPr>
          <a:xfrm>
            <a:off x="8346601" y="1419026"/>
            <a:ext cx="3709275" cy="1636923"/>
          </a:xfrm>
          <a:prstGeom prst="roundRect">
            <a:avLst>
              <a:gd name="adj" fmla="val 16667"/>
            </a:avLst>
          </a:prstGeom>
          <a:solidFill>
            <a:srgbClr val="D04A0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lvl="0" indent="26193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sv-SE" sz="1400" b="1" dirty="0">
                <a:solidFill>
                  <a:schemeClr val="lt1"/>
                </a:solidFill>
              </a:rPr>
              <a:t>Revisionsbevis (ISA 500-599)</a:t>
            </a:r>
            <a:endParaRPr sz="1400" dirty="0">
              <a:solidFill>
                <a:schemeClr val="lt1"/>
              </a:solidFill>
            </a:endParaRPr>
          </a:p>
          <a:p>
            <a:pPr marL="896938" lvl="0" indent="-171450" algn="l" rtl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Tx/>
              <a:buChar char="-"/>
            </a:pPr>
            <a:r>
              <a:rPr lang="en-GB" sz="1400" b="1" dirty="0" err="1">
                <a:solidFill>
                  <a:schemeClr val="lt1"/>
                </a:solidFill>
              </a:rPr>
              <a:t>Särskilda</a:t>
            </a:r>
            <a:r>
              <a:rPr lang="en-GB" sz="1400" b="1" dirty="0">
                <a:solidFill>
                  <a:schemeClr val="lt1"/>
                </a:solidFill>
              </a:rPr>
              <a:t> </a:t>
            </a:r>
            <a:r>
              <a:rPr lang="en-GB" sz="1400" b="1" dirty="0" err="1">
                <a:solidFill>
                  <a:schemeClr val="lt1"/>
                </a:solidFill>
              </a:rPr>
              <a:t>överväganden</a:t>
            </a:r>
            <a:r>
              <a:rPr lang="en-GB" sz="1400" b="1" dirty="0">
                <a:solidFill>
                  <a:schemeClr val="lt1"/>
                </a:solidFill>
              </a:rPr>
              <a:t> för </a:t>
            </a:r>
            <a:r>
              <a:rPr lang="en-GB" sz="1400" b="1" dirty="0" err="1">
                <a:solidFill>
                  <a:schemeClr val="lt1"/>
                </a:solidFill>
              </a:rPr>
              <a:t>vissa</a:t>
            </a:r>
            <a:r>
              <a:rPr lang="en-GB" sz="1400" b="1" dirty="0">
                <a:solidFill>
                  <a:schemeClr val="lt1"/>
                </a:solidFill>
              </a:rPr>
              <a:t> poster</a:t>
            </a:r>
          </a:p>
          <a:p>
            <a:pPr marL="896938" lvl="0" indent="-171450" algn="l" rtl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Tx/>
              <a:buChar char="-"/>
            </a:pPr>
            <a:r>
              <a:rPr lang="en-GB" sz="1400" b="1" dirty="0">
                <a:solidFill>
                  <a:schemeClr val="lt1"/>
                </a:solidFill>
              </a:rPr>
              <a:t>Externa </a:t>
            </a:r>
            <a:r>
              <a:rPr lang="en-GB" sz="1400" b="1" dirty="0" err="1">
                <a:solidFill>
                  <a:schemeClr val="lt1"/>
                </a:solidFill>
              </a:rPr>
              <a:t>bekräftelser</a:t>
            </a:r>
            <a:endParaRPr lang="en-GB" sz="1400" b="1" dirty="0">
              <a:solidFill>
                <a:schemeClr val="lt1"/>
              </a:solidFill>
            </a:endParaRPr>
          </a:p>
          <a:p>
            <a:pPr marL="896938" lvl="0" indent="-171450" algn="l" rtl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Tx/>
              <a:buChar char="-"/>
            </a:pPr>
            <a:r>
              <a:rPr lang="en-GB" sz="1400" b="1" dirty="0" err="1">
                <a:solidFill>
                  <a:schemeClr val="lt1"/>
                </a:solidFill>
              </a:rPr>
              <a:t>Förstagångsrevisioner</a:t>
            </a:r>
            <a:endParaRPr lang="en-GB" sz="1400" b="1" dirty="0">
              <a:solidFill>
                <a:schemeClr val="lt1"/>
              </a:solidFill>
            </a:endParaRPr>
          </a:p>
          <a:p>
            <a:pPr marL="896938" indent="-171450">
              <a:buClr>
                <a:schemeClr val="bg1"/>
              </a:buClr>
              <a:buFontTx/>
              <a:buChar char="-"/>
            </a:pPr>
            <a:r>
              <a:rPr lang="sv-SE" sz="1400" b="1" dirty="0">
                <a:solidFill>
                  <a:schemeClr val="lt1"/>
                </a:solidFill>
              </a:rPr>
              <a:t>Analytisk granskning</a:t>
            </a:r>
          </a:p>
          <a:p>
            <a:pPr marL="899999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</a:pPr>
            <a:endParaRPr sz="1100" b="1" dirty="0">
              <a:solidFill>
                <a:schemeClr val="lt1"/>
              </a:solidFill>
            </a:endParaRPr>
          </a:p>
        </p:txBody>
      </p:sp>
      <p:sp>
        <p:nvSpPr>
          <p:cNvPr id="2208" name="Google Shape;2208;p287"/>
          <p:cNvSpPr/>
          <p:nvPr/>
        </p:nvSpPr>
        <p:spPr>
          <a:xfrm rot="-5114502">
            <a:off x="8052399" y="1924246"/>
            <a:ext cx="267622" cy="420567"/>
          </a:xfrm>
          <a:prstGeom prst="triangle">
            <a:avLst>
              <a:gd name="adj" fmla="val 50000"/>
            </a:avLst>
          </a:prstGeom>
          <a:solidFill>
            <a:srgbClr val="D04A02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9" name="Google Shape;2209;p287"/>
          <p:cNvSpPr/>
          <p:nvPr/>
        </p:nvSpPr>
        <p:spPr>
          <a:xfrm>
            <a:off x="8842640" y="3178747"/>
            <a:ext cx="3178550" cy="1441979"/>
          </a:xfrm>
          <a:prstGeom prst="roundRect">
            <a:avLst>
              <a:gd name="adj" fmla="val 16667"/>
            </a:avLst>
          </a:prstGeom>
          <a:solidFill>
            <a:srgbClr val="E0301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808038" lvl="0" indent="-171450" algn="l" rtl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Tx/>
              <a:buChar char="-"/>
            </a:pPr>
            <a:r>
              <a:rPr lang="sv-SE" sz="1400" b="1" dirty="0">
                <a:solidFill>
                  <a:schemeClr val="lt1"/>
                </a:solidFill>
              </a:rPr>
              <a:t>Revisionsmässiga urval</a:t>
            </a:r>
          </a:p>
          <a:p>
            <a:pPr marL="808038" lvl="0" indent="-171450" algn="l" rtl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Tx/>
              <a:buChar char="-"/>
            </a:pPr>
            <a:r>
              <a:rPr lang="sv-SE" sz="1400" b="1" dirty="0">
                <a:solidFill>
                  <a:schemeClr val="lt1"/>
                </a:solidFill>
              </a:rPr>
              <a:t>Närståendeförhållanden</a:t>
            </a:r>
          </a:p>
          <a:p>
            <a:pPr marL="808038" lvl="0" indent="-171450" algn="l" rtl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Tx/>
              <a:buChar char="-"/>
            </a:pPr>
            <a:r>
              <a:rPr lang="sv-SE" sz="1400" b="1" dirty="0">
                <a:solidFill>
                  <a:schemeClr val="lt1"/>
                </a:solidFill>
              </a:rPr>
              <a:t>Efterföljande händelser</a:t>
            </a:r>
          </a:p>
          <a:p>
            <a:pPr marL="808038" lvl="0" indent="-171450" algn="l" rtl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Tx/>
              <a:buChar char="-"/>
            </a:pPr>
            <a:r>
              <a:rPr lang="sv-SE" sz="1400" b="1" dirty="0">
                <a:solidFill>
                  <a:schemeClr val="lt1"/>
                </a:solidFill>
              </a:rPr>
              <a:t>Skriftliga uttalanden  </a:t>
            </a:r>
            <a:endParaRPr sz="1400" dirty="0">
              <a:solidFill>
                <a:schemeClr val="lt1"/>
              </a:solidFill>
            </a:endParaRPr>
          </a:p>
        </p:txBody>
      </p:sp>
      <p:sp>
        <p:nvSpPr>
          <p:cNvPr id="2210" name="Google Shape;2210;p287"/>
          <p:cNvSpPr/>
          <p:nvPr/>
        </p:nvSpPr>
        <p:spPr>
          <a:xfrm rot="-4220771">
            <a:off x="8565055" y="3474399"/>
            <a:ext cx="267589" cy="420555"/>
          </a:xfrm>
          <a:prstGeom prst="triangle">
            <a:avLst>
              <a:gd name="adj" fmla="val 50000"/>
            </a:avLst>
          </a:prstGeom>
          <a:solidFill>
            <a:srgbClr val="E0301E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1" name="Google Shape;2211;p287"/>
          <p:cNvSpPr/>
          <p:nvPr/>
        </p:nvSpPr>
        <p:spPr>
          <a:xfrm>
            <a:off x="7979974" y="4779004"/>
            <a:ext cx="4041215" cy="1395226"/>
          </a:xfrm>
          <a:prstGeom prst="roundRect">
            <a:avLst>
              <a:gd name="adj" fmla="val 16667"/>
            </a:avLst>
          </a:prstGeom>
          <a:solidFill>
            <a:srgbClr val="DB536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809999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GB" sz="1400" b="1" dirty="0" err="1">
                <a:solidFill>
                  <a:schemeClr val="lt1"/>
                </a:solidFill>
              </a:rPr>
              <a:t>Slutsatser</a:t>
            </a:r>
            <a:r>
              <a:rPr lang="en-GB" sz="1400" b="1" dirty="0">
                <a:solidFill>
                  <a:schemeClr val="lt1"/>
                </a:solidFill>
              </a:rPr>
              <a:t> </a:t>
            </a:r>
            <a:r>
              <a:rPr lang="en-GB" sz="1400" b="1" dirty="0" err="1">
                <a:solidFill>
                  <a:schemeClr val="lt1"/>
                </a:solidFill>
              </a:rPr>
              <a:t>och</a:t>
            </a:r>
            <a:r>
              <a:rPr lang="en-GB" sz="1400" b="1" dirty="0">
                <a:solidFill>
                  <a:schemeClr val="lt1"/>
                </a:solidFill>
              </a:rPr>
              <a:t> </a:t>
            </a:r>
            <a:r>
              <a:rPr lang="en-GB" sz="1400" b="1" dirty="0" err="1">
                <a:solidFill>
                  <a:schemeClr val="lt1"/>
                </a:solidFill>
              </a:rPr>
              <a:t>rapportering</a:t>
            </a:r>
            <a:r>
              <a:rPr lang="en-GB" sz="1400" b="1" dirty="0">
                <a:solidFill>
                  <a:schemeClr val="lt1"/>
                </a:solidFill>
              </a:rPr>
              <a:t> (ISA 700-799)</a:t>
            </a:r>
            <a:br>
              <a:rPr lang="en-GB" sz="1400" b="1" dirty="0">
                <a:solidFill>
                  <a:schemeClr val="lt1"/>
                </a:solidFill>
              </a:rPr>
            </a:br>
            <a:r>
              <a:rPr lang="en-GB" sz="1400" b="1" dirty="0">
                <a:solidFill>
                  <a:schemeClr val="lt1"/>
                </a:solidFill>
              </a:rPr>
              <a:t>- </a:t>
            </a:r>
            <a:r>
              <a:rPr lang="en-GB" sz="1400" b="1" dirty="0" err="1">
                <a:solidFill>
                  <a:schemeClr val="lt1"/>
                </a:solidFill>
              </a:rPr>
              <a:t>Uttala</a:t>
            </a:r>
            <a:r>
              <a:rPr lang="en-GB" sz="1400" b="1" dirty="0">
                <a:solidFill>
                  <a:schemeClr val="lt1"/>
                </a:solidFill>
              </a:rPr>
              <a:t> sig om </a:t>
            </a:r>
            <a:r>
              <a:rPr lang="en-GB" sz="1400" b="1" dirty="0" err="1">
                <a:solidFill>
                  <a:schemeClr val="lt1"/>
                </a:solidFill>
              </a:rPr>
              <a:t>finansiella</a:t>
            </a:r>
            <a:r>
              <a:rPr lang="en-GB" sz="1400" b="1" dirty="0">
                <a:solidFill>
                  <a:schemeClr val="lt1"/>
                </a:solidFill>
              </a:rPr>
              <a:t> </a:t>
            </a:r>
            <a:r>
              <a:rPr lang="en-GB" sz="1400" b="1" dirty="0" err="1">
                <a:solidFill>
                  <a:schemeClr val="lt1"/>
                </a:solidFill>
              </a:rPr>
              <a:t>rapporter</a:t>
            </a:r>
            <a:endParaRPr lang="en-GB" sz="1400" b="1" dirty="0">
              <a:solidFill>
                <a:schemeClr val="lt1"/>
              </a:solidFill>
            </a:endParaRPr>
          </a:p>
          <a:p>
            <a:pPr marL="809999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GB" sz="1400" b="1" dirty="0">
                <a:solidFill>
                  <a:schemeClr val="lt1"/>
                </a:solidFill>
              </a:rPr>
              <a:t>- </a:t>
            </a:r>
            <a:r>
              <a:rPr lang="en-GB" sz="1400" b="1" dirty="0" err="1">
                <a:solidFill>
                  <a:schemeClr val="lt1"/>
                </a:solidFill>
              </a:rPr>
              <a:t>Kommunikation</a:t>
            </a:r>
            <a:r>
              <a:rPr lang="en-GB" sz="1400" b="1" dirty="0">
                <a:solidFill>
                  <a:schemeClr val="lt1"/>
                </a:solidFill>
              </a:rPr>
              <a:t> om </a:t>
            </a:r>
            <a:r>
              <a:rPr lang="en-GB" sz="1400" b="1" dirty="0" err="1">
                <a:solidFill>
                  <a:schemeClr val="lt1"/>
                </a:solidFill>
              </a:rPr>
              <a:t>särskilt</a:t>
            </a:r>
            <a:r>
              <a:rPr lang="en-GB" sz="1400" b="1" dirty="0">
                <a:solidFill>
                  <a:schemeClr val="lt1"/>
                </a:solidFill>
              </a:rPr>
              <a:t> </a:t>
            </a:r>
            <a:r>
              <a:rPr lang="en-GB" sz="1400" b="1" dirty="0" err="1">
                <a:solidFill>
                  <a:schemeClr val="lt1"/>
                </a:solidFill>
              </a:rPr>
              <a:t>betydelsefulla</a:t>
            </a:r>
            <a:r>
              <a:rPr lang="en-GB" sz="1400" b="1" dirty="0">
                <a:solidFill>
                  <a:schemeClr val="lt1"/>
                </a:solidFill>
              </a:rPr>
              <a:t> </a:t>
            </a:r>
            <a:r>
              <a:rPr lang="en-GB" sz="1400" b="1" dirty="0" err="1">
                <a:solidFill>
                  <a:schemeClr val="lt1"/>
                </a:solidFill>
              </a:rPr>
              <a:t>områden</a:t>
            </a:r>
            <a:endParaRPr sz="1400" b="1" dirty="0">
              <a:solidFill>
                <a:schemeClr val="lt1"/>
              </a:solidFill>
            </a:endParaRPr>
          </a:p>
        </p:txBody>
      </p:sp>
      <p:sp>
        <p:nvSpPr>
          <p:cNvPr id="2212" name="Google Shape;2212;p287"/>
          <p:cNvSpPr/>
          <p:nvPr/>
        </p:nvSpPr>
        <p:spPr>
          <a:xfrm rot="-3090646">
            <a:off x="7836944" y="4545900"/>
            <a:ext cx="267527" cy="420406"/>
          </a:xfrm>
          <a:prstGeom prst="triangle">
            <a:avLst>
              <a:gd name="adj" fmla="val 50000"/>
            </a:avLst>
          </a:prstGeom>
          <a:solidFill>
            <a:srgbClr val="DB536A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3" name="Google Shape;2213;p287"/>
          <p:cNvSpPr/>
          <p:nvPr/>
        </p:nvSpPr>
        <p:spPr>
          <a:xfrm>
            <a:off x="8988497" y="3639121"/>
            <a:ext cx="571500" cy="570060"/>
          </a:xfrm>
          <a:custGeom>
            <a:avLst/>
            <a:gdLst/>
            <a:ahLst/>
            <a:cxnLst/>
            <a:rect l="l" t="t" r="r" b="b"/>
            <a:pathLst>
              <a:path w="347" h="346" extrusionOk="0">
                <a:moveTo>
                  <a:pt x="0" y="0"/>
                </a:moveTo>
                <a:cubicBezTo>
                  <a:pt x="0" y="346"/>
                  <a:pt x="0" y="346"/>
                  <a:pt x="0" y="346"/>
                </a:cubicBezTo>
                <a:cubicBezTo>
                  <a:pt x="347" y="346"/>
                  <a:pt x="347" y="346"/>
                  <a:pt x="347" y="346"/>
                </a:cubicBezTo>
                <a:cubicBezTo>
                  <a:pt x="347" y="0"/>
                  <a:pt x="347" y="0"/>
                  <a:pt x="347" y="0"/>
                </a:cubicBezTo>
                <a:lnTo>
                  <a:pt x="0" y="0"/>
                </a:lnTo>
                <a:close/>
                <a:moveTo>
                  <a:pt x="332" y="332"/>
                </a:moveTo>
                <a:cubicBezTo>
                  <a:pt x="15" y="332"/>
                  <a:pt x="15" y="332"/>
                  <a:pt x="15" y="332"/>
                </a:cubicBezTo>
                <a:cubicBezTo>
                  <a:pt x="15" y="15"/>
                  <a:pt x="15" y="15"/>
                  <a:pt x="15" y="15"/>
                </a:cubicBezTo>
                <a:cubicBezTo>
                  <a:pt x="332" y="15"/>
                  <a:pt x="332" y="15"/>
                  <a:pt x="332" y="15"/>
                </a:cubicBezTo>
                <a:lnTo>
                  <a:pt x="332" y="332"/>
                </a:lnTo>
                <a:close/>
                <a:moveTo>
                  <a:pt x="48" y="309"/>
                </a:moveTo>
                <a:cubicBezTo>
                  <a:pt x="133" y="224"/>
                  <a:pt x="133" y="224"/>
                  <a:pt x="133" y="224"/>
                </a:cubicBezTo>
                <a:cubicBezTo>
                  <a:pt x="153" y="241"/>
                  <a:pt x="178" y="250"/>
                  <a:pt x="204" y="250"/>
                </a:cubicBezTo>
                <a:cubicBezTo>
                  <a:pt x="233" y="250"/>
                  <a:pt x="260" y="239"/>
                  <a:pt x="280" y="219"/>
                </a:cubicBezTo>
                <a:cubicBezTo>
                  <a:pt x="322" y="177"/>
                  <a:pt x="322" y="109"/>
                  <a:pt x="280" y="67"/>
                </a:cubicBezTo>
                <a:cubicBezTo>
                  <a:pt x="260" y="46"/>
                  <a:pt x="233" y="35"/>
                  <a:pt x="204" y="35"/>
                </a:cubicBezTo>
                <a:cubicBezTo>
                  <a:pt x="175" y="35"/>
                  <a:pt x="148" y="46"/>
                  <a:pt x="128" y="67"/>
                </a:cubicBezTo>
                <a:cubicBezTo>
                  <a:pt x="88" y="107"/>
                  <a:pt x="86" y="171"/>
                  <a:pt x="123" y="214"/>
                </a:cubicBezTo>
                <a:cubicBezTo>
                  <a:pt x="37" y="299"/>
                  <a:pt x="37" y="299"/>
                  <a:pt x="37" y="299"/>
                </a:cubicBezTo>
                <a:lnTo>
                  <a:pt x="48" y="309"/>
                </a:lnTo>
                <a:close/>
                <a:moveTo>
                  <a:pt x="270" y="208"/>
                </a:moveTo>
                <a:cubicBezTo>
                  <a:pt x="252" y="226"/>
                  <a:pt x="229" y="236"/>
                  <a:pt x="204" y="236"/>
                </a:cubicBezTo>
                <a:cubicBezTo>
                  <a:pt x="179" y="236"/>
                  <a:pt x="156" y="226"/>
                  <a:pt x="138" y="208"/>
                </a:cubicBezTo>
                <a:cubicBezTo>
                  <a:pt x="134" y="204"/>
                  <a:pt x="129" y="199"/>
                  <a:pt x="126" y="193"/>
                </a:cubicBezTo>
                <a:cubicBezTo>
                  <a:pt x="139" y="193"/>
                  <a:pt x="139" y="193"/>
                  <a:pt x="139" y="193"/>
                </a:cubicBezTo>
                <a:cubicBezTo>
                  <a:pt x="178" y="193"/>
                  <a:pt x="178" y="193"/>
                  <a:pt x="178" y="193"/>
                </a:cubicBezTo>
                <a:cubicBezTo>
                  <a:pt x="193" y="193"/>
                  <a:pt x="193" y="193"/>
                  <a:pt x="193" y="193"/>
                </a:cubicBezTo>
                <a:cubicBezTo>
                  <a:pt x="217" y="193"/>
                  <a:pt x="217" y="193"/>
                  <a:pt x="217" y="193"/>
                </a:cubicBezTo>
                <a:cubicBezTo>
                  <a:pt x="231" y="193"/>
                  <a:pt x="231" y="193"/>
                  <a:pt x="231" y="193"/>
                </a:cubicBezTo>
                <a:cubicBezTo>
                  <a:pt x="270" y="193"/>
                  <a:pt x="270" y="193"/>
                  <a:pt x="270" y="193"/>
                </a:cubicBezTo>
                <a:cubicBezTo>
                  <a:pt x="282" y="193"/>
                  <a:pt x="282" y="193"/>
                  <a:pt x="282" y="193"/>
                </a:cubicBezTo>
                <a:cubicBezTo>
                  <a:pt x="278" y="199"/>
                  <a:pt x="274" y="204"/>
                  <a:pt x="270" y="208"/>
                </a:cubicBezTo>
                <a:close/>
                <a:moveTo>
                  <a:pt x="193" y="112"/>
                </a:moveTo>
                <a:cubicBezTo>
                  <a:pt x="193" y="97"/>
                  <a:pt x="193" y="97"/>
                  <a:pt x="193" y="97"/>
                </a:cubicBezTo>
                <a:cubicBezTo>
                  <a:pt x="217" y="97"/>
                  <a:pt x="217" y="97"/>
                  <a:pt x="217" y="97"/>
                </a:cubicBezTo>
                <a:cubicBezTo>
                  <a:pt x="217" y="132"/>
                  <a:pt x="217" y="132"/>
                  <a:pt x="217" y="132"/>
                </a:cubicBezTo>
                <a:cubicBezTo>
                  <a:pt x="217" y="179"/>
                  <a:pt x="217" y="179"/>
                  <a:pt x="217" y="179"/>
                </a:cubicBezTo>
                <a:cubicBezTo>
                  <a:pt x="193" y="179"/>
                  <a:pt x="193" y="179"/>
                  <a:pt x="193" y="179"/>
                </a:cubicBezTo>
                <a:lnTo>
                  <a:pt x="193" y="112"/>
                </a:lnTo>
                <a:close/>
                <a:moveTo>
                  <a:pt x="255" y="179"/>
                </a:moveTo>
                <a:cubicBezTo>
                  <a:pt x="231" y="179"/>
                  <a:pt x="231" y="179"/>
                  <a:pt x="231" y="179"/>
                </a:cubicBezTo>
                <a:cubicBezTo>
                  <a:pt x="231" y="147"/>
                  <a:pt x="231" y="147"/>
                  <a:pt x="231" y="147"/>
                </a:cubicBezTo>
                <a:cubicBezTo>
                  <a:pt x="255" y="147"/>
                  <a:pt x="255" y="147"/>
                  <a:pt x="255" y="147"/>
                </a:cubicBezTo>
                <a:lnTo>
                  <a:pt x="255" y="179"/>
                </a:lnTo>
                <a:close/>
                <a:moveTo>
                  <a:pt x="178" y="179"/>
                </a:moveTo>
                <a:cubicBezTo>
                  <a:pt x="154" y="179"/>
                  <a:pt x="154" y="179"/>
                  <a:pt x="154" y="179"/>
                </a:cubicBezTo>
                <a:cubicBezTo>
                  <a:pt x="154" y="127"/>
                  <a:pt x="154" y="127"/>
                  <a:pt x="154" y="127"/>
                </a:cubicBezTo>
                <a:cubicBezTo>
                  <a:pt x="178" y="127"/>
                  <a:pt x="178" y="127"/>
                  <a:pt x="178" y="127"/>
                </a:cubicBezTo>
                <a:lnTo>
                  <a:pt x="178" y="179"/>
                </a:lnTo>
                <a:close/>
                <a:moveTo>
                  <a:pt x="138" y="77"/>
                </a:moveTo>
                <a:cubicBezTo>
                  <a:pt x="156" y="59"/>
                  <a:pt x="179" y="50"/>
                  <a:pt x="204" y="50"/>
                </a:cubicBezTo>
                <a:cubicBezTo>
                  <a:pt x="229" y="50"/>
                  <a:pt x="252" y="59"/>
                  <a:pt x="270" y="77"/>
                </a:cubicBezTo>
                <a:cubicBezTo>
                  <a:pt x="297" y="104"/>
                  <a:pt x="304" y="145"/>
                  <a:pt x="290" y="179"/>
                </a:cubicBezTo>
                <a:cubicBezTo>
                  <a:pt x="270" y="179"/>
                  <a:pt x="270" y="179"/>
                  <a:pt x="270" y="179"/>
                </a:cubicBezTo>
                <a:cubicBezTo>
                  <a:pt x="270" y="132"/>
                  <a:pt x="270" y="132"/>
                  <a:pt x="270" y="132"/>
                </a:cubicBezTo>
                <a:cubicBezTo>
                  <a:pt x="231" y="132"/>
                  <a:pt x="231" y="132"/>
                  <a:pt x="231" y="132"/>
                </a:cubicBezTo>
                <a:cubicBezTo>
                  <a:pt x="231" y="83"/>
                  <a:pt x="231" y="83"/>
                  <a:pt x="231" y="83"/>
                </a:cubicBezTo>
                <a:cubicBezTo>
                  <a:pt x="178" y="83"/>
                  <a:pt x="178" y="83"/>
                  <a:pt x="178" y="83"/>
                </a:cubicBezTo>
                <a:cubicBezTo>
                  <a:pt x="178" y="112"/>
                  <a:pt x="178" y="112"/>
                  <a:pt x="178" y="112"/>
                </a:cubicBezTo>
                <a:cubicBezTo>
                  <a:pt x="139" y="112"/>
                  <a:pt x="139" y="112"/>
                  <a:pt x="139" y="112"/>
                </a:cubicBezTo>
                <a:cubicBezTo>
                  <a:pt x="139" y="179"/>
                  <a:pt x="139" y="179"/>
                  <a:pt x="139" y="179"/>
                </a:cubicBezTo>
                <a:cubicBezTo>
                  <a:pt x="118" y="179"/>
                  <a:pt x="118" y="179"/>
                  <a:pt x="118" y="179"/>
                </a:cubicBezTo>
                <a:cubicBezTo>
                  <a:pt x="104" y="145"/>
                  <a:pt x="111" y="104"/>
                  <a:pt x="138" y="77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85725" tIns="42850" rIns="85725" bIns="428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87" b="1">
              <a:solidFill>
                <a:srgbClr val="D04A0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4" name="Google Shape;2214;p287"/>
          <p:cNvSpPr/>
          <p:nvPr/>
        </p:nvSpPr>
        <p:spPr>
          <a:xfrm>
            <a:off x="8175007" y="5016738"/>
            <a:ext cx="569881" cy="571500"/>
          </a:xfrm>
          <a:custGeom>
            <a:avLst/>
            <a:gdLst/>
            <a:ahLst/>
            <a:cxnLst/>
            <a:rect l="l" t="t" r="r" b="b"/>
            <a:pathLst>
              <a:path w="576" h="576" extrusionOk="0">
                <a:moveTo>
                  <a:pt x="0" y="0"/>
                </a:moveTo>
                <a:cubicBezTo>
                  <a:pt x="0" y="576"/>
                  <a:pt x="0" y="576"/>
                  <a:pt x="0" y="576"/>
                </a:cubicBezTo>
                <a:cubicBezTo>
                  <a:pt x="576" y="576"/>
                  <a:pt x="576" y="576"/>
                  <a:pt x="576" y="576"/>
                </a:cubicBezTo>
                <a:cubicBezTo>
                  <a:pt x="576" y="0"/>
                  <a:pt x="576" y="0"/>
                  <a:pt x="576" y="0"/>
                </a:cubicBezTo>
                <a:lnTo>
                  <a:pt x="0" y="0"/>
                </a:lnTo>
                <a:close/>
                <a:moveTo>
                  <a:pt x="553" y="552"/>
                </a:moveTo>
                <a:cubicBezTo>
                  <a:pt x="38" y="552"/>
                  <a:pt x="38" y="552"/>
                  <a:pt x="38" y="552"/>
                </a:cubicBezTo>
                <a:cubicBezTo>
                  <a:pt x="113" y="478"/>
                  <a:pt x="113" y="478"/>
                  <a:pt x="113" y="478"/>
                </a:cubicBezTo>
                <a:cubicBezTo>
                  <a:pt x="132" y="493"/>
                  <a:pt x="156" y="502"/>
                  <a:pt x="183" y="502"/>
                </a:cubicBezTo>
                <a:cubicBezTo>
                  <a:pt x="245" y="502"/>
                  <a:pt x="295" y="452"/>
                  <a:pt x="295" y="390"/>
                </a:cubicBezTo>
                <a:cubicBezTo>
                  <a:pt x="295" y="328"/>
                  <a:pt x="245" y="278"/>
                  <a:pt x="183" y="278"/>
                </a:cubicBezTo>
                <a:cubicBezTo>
                  <a:pt x="121" y="278"/>
                  <a:pt x="71" y="328"/>
                  <a:pt x="71" y="390"/>
                </a:cubicBezTo>
                <a:cubicBezTo>
                  <a:pt x="71" y="417"/>
                  <a:pt x="80" y="442"/>
                  <a:pt x="96" y="461"/>
                </a:cubicBezTo>
                <a:cubicBezTo>
                  <a:pt x="23" y="533"/>
                  <a:pt x="23" y="533"/>
                  <a:pt x="23" y="533"/>
                </a:cubicBezTo>
                <a:cubicBezTo>
                  <a:pt x="23" y="23"/>
                  <a:pt x="23" y="23"/>
                  <a:pt x="23" y="23"/>
                </a:cubicBezTo>
                <a:cubicBezTo>
                  <a:pt x="553" y="23"/>
                  <a:pt x="553" y="23"/>
                  <a:pt x="553" y="23"/>
                </a:cubicBezTo>
                <a:lnTo>
                  <a:pt x="553" y="552"/>
                </a:lnTo>
                <a:close/>
                <a:moveTo>
                  <a:pt x="95" y="390"/>
                </a:moveTo>
                <a:cubicBezTo>
                  <a:pt x="95" y="341"/>
                  <a:pt x="134" y="302"/>
                  <a:pt x="183" y="302"/>
                </a:cubicBezTo>
                <a:cubicBezTo>
                  <a:pt x="232" y="302"/>
                  <a:pt x="271" y="341"/>
                  <a:pt x="271" y="390"/>
                </a:cubicBezTo>
                <a:cubicBezTo>
                  <a:pt x="271" y="439"/>
                  <a:pt x="232" y="478"/>
                  <a:pt x="183" y="478"/>
                </a:cubicBezTo>
                <a:cubicBezTo>
                  <a:pt x="134" y="478"/>
                  <a:pt x="95" y="439"/>
                  <a:pt x="95" y="390"/>
                </a:cubicBezTo>
                <a:close/>
                <a:moveTo>
                  <a:pt x="182" y="178"/>
                </a:moveTo>
                <a:cubicBezTo>
                  <a:pt x="149" y="122"/>
                  <a:pt x="149" y="122"/>
                  <a:pt x="149" y="122"/>
                </a:cubicBezTo>
                <a:cubicBezTo>
                  <a:pt x="117" y="65"/>
                  <a:pt x="117" y="65"/>
                  <a:pt x="117" y="65"/>
                </a:cubicBezTo>
                <a:cubicBezTo>
                  <a:pt x="84" y="122"/>
                  <a:pt x="84" y="122"/>
                  <a:pt x="84" y="122"/>
                </a:cubicBezTo>
                <a:cubicBezTo>
                  <a:pt x="51" y="178"/>
                  <a:pt x="51" y="178"/>
                  <a:pt x="51" y="178"/>
                </a:cubicBezTo>
                <a:cubicBezTo>
                  <a:pt x="117" y="178"/>
                  <a:pt x="117" y="178"/>
                  <a:pt x="117" y="178"/>
                </a:cubicBezTo>
                <a:lnTo>
                  <a:pt x="182" y="178"/>
                </a:lnTo>
                <a:close/>
                <a:moveTo>
                  <a:pt x="105" y="134"/>
                </a:moveTo>
                <a:cubicBezTo>
                  <a:pt x="117" y="113"/>
                  <a:pt x="117" y="113"/>
                  <a:pt x="117" y="113"/>
                </a:cubicBezTo>
                <a:cubicBezTo>
                  <a:pt x="129" y="134"/>
                  <a:pt x="129" y="134"/>
                  <a:pt x="129" y="134"/>
                </a:cubicBezTo>
                <a:cubicBezTo>
                  <a:pt x="141" y="154"/>
                  <a:pt x="141" y="154"/>
                  <a:pt x="141" y="154"/>
                </a:cubicBezTo>
                <a:cubicBezTo>
                  <a:pt x="117" y="154"/>
                  <a:pt x="117" y="154"/>
                  <a:pt x="117" y="154"/>
                </a:cubicBezTo>
                <a:cubicBezTo>
                  <a:pt x="93" y="154"/>
                  <a:pt x="93" y="154"/>
                  <a:pt x="93" y="154"/>
                </a:cubicBezTo>
                <a:lnTo>
                  <a:pt x="105" y="134"/>
                </a:lnTo>
                <a:close/>
                <a:moveTo>
                  <a:pt x="354" y="245"/>
                </a:moveTo>
                <a:cubicBezTo>
                  <a:pt x="321" y="188"/>
                  <a:pt x="321" y="188"/>
                  <a:pt x="321" y="188"/>
                </a:cubicBezTo>
                <a:cubicBezTo>
                  <a:pt x="289" y="131"/>
                  <a:pt x="289" y="131"/>
                  <a:pt x="289" y="131"/>
                </a:cubicBezTo>
                <a:cubicBezTo>
                  <a:pt x="256" y="188"/>
                  <a:pt x="256" y="188"/>
                  <a:pt x="256" y="188"/>
                </a:cubicBezTo>
                <a:cubicBezTo>
                  <a:pt x="223" y="245"/>
                  <a:pt x="223" y="245"/>
                  <a:pt x="223" y="245"/>
                </a:cubicBezTo>
                <a:cubicBezTo>
                  <a:pt x="289" y="245"/>
                  <a:pt x="289" y="245"/>
                  <a:pt x="289" y="245"/>
                </a:cubicBezTo>
                <a:lnTo>
                  <a:pt x="354" y="245"/>
                </a:lnTo>
                <a:close/>
                <a:moveTo>
                  <a:pt x="277" y="200"/>
                </a:moveTo>
                <a:cubicBezTo>
                  <a:pt x="289" y="179"/>
                  <a:pt x="289" y="179"/>
                  <a:pt x="289" y="179"/>
                </a:cubicBezTo>
                <a:cubicBezTo>
                  <a:pt x="301" y="200"/>
                  <a:pt x="301" y="200"/>
                  <a:pt x="301" y="200"/>
                </a:cubicBezTo>
                <a:cubicBezTo>
                  <a:pt x="313" y="221"/>
                  <a:pt x="313" y="221"/>
                  <a:pt x="313" y="221"/>
                </a:cubicBezTo>
                <a:cubicBezTo>
                  <a:pt x="289" y="221"/>
                  <a:pt x="289" y="221"/>
                  <a:pt x="289" y="221"/>
                </a:cubicBezTo>
                <a:cubicBezTo>
                  <a:pt x="265" y="221"/>
                  <a:pt x="265" y="221"/>
                  <a:pt x="265" y="221"/>
                </a:cubicBezTo>
                <a:lnTo>
                  <a:pt x="277" y="200"/>
                </a:lnTo>
                <a:close/>
                <a:moveTo>
                  <a:pt x="513" y="178"/>
                </a:moveTo>
                <a:cubicBezTo>
                  <a:pt x="480" y="122"/>
                  <a:pt x="480" y="122"/>
                  <a:pt x="480" y="122"/>
                </a:cubicBezTo>
                <a:cubicBezTo>
                  <a:pt x="448" y="65"/>
                  <a:pt x="448" y="65"/>
                  <a:pt x="448" y="65"/>
                </a:cubicBezTo>
                <a:cubicBezTo>
                  <a:pt x="415" y="122"/>
                  <a:pt x="415" y="122"/>
                  <a:pt x="415" y="122"/>
                </a:cubicBezTo>
                <a:cubicBezTo>
                  <a:pt x="382" y="178"/>
                  <a:pt x="382" y="178"/>
                  <a:pt x="382" y="178"/>
                </a:cubicBezTo>
                <a:cubicBezTo>
                  <a:pt x="448" y="178"/>
                  <a:pt x="448" y="178"/>
                  <a:pt x="448" y="178"/>
                </a:cubicBezTo>
                <a:lnTo>
                  <a:pt x="513" y="178"/>
                </a:lnTo>
                <a:close/>
                <a:moveTo>
                  <a:pt x="436" y="134"/>
                </a:moveTo>
                <a:cubicBezTo>
                  <a:pt x="448" y="113"/>
                  <a:pt x="448" y="113"/>
                  <a:pt x="448" y="113"/>
                </a:cubicBezTo>
                <a:cubicBezTo>
                  <a:pt x="460" y="134"/>
                  <a:pt x="460" y="134"/>
                  <a:pt x="460" y="134"/>
                </a:cubicBezTo>
                <a:cubicBezTo>
                  <a:pt x="472" y="154"/>
                  <a:pt x="472" y="154"/>
                  <a:pt x="472" y="154"/>
                </a:cubicBezTo>
                <a:cubicBezTo>
                  <a:pt x="448" y="154"/>
                  <a:pt x="448" y="154"/>
                  <a:pt x="448" y="154"/>
                </a:cubicBezTo>
                <a:cubicBezTo>
                  <a:pt x="424" y="154"/>
                  <a:pt x="424" y="154"/>
                  <a:pt x="424" y="154"/>
                </a:cubicBezTo>
                <a:lnTo>
                  <a:pt x="436" y="134"/>
                </a:lnTo>
                <a:close/>
                <a:moveTo>
                  <a:pt x="388" y="516"/>
                </a:moveTo>
                <a:cubicBezTo>
                  <a:pt x="454" y="516"/>
                  <a:pt x="454" y="516"/>
                  <a:pt x="454" y="516"/>
                </a:cubicBezTo>
                <a:cubicBezTo>
                  <a:pt x="421" y="459"/>
                  <a:pt x="421" y="459"/>
                  <a:pt x="421" y="459"/>
                </a:cubicBezTo>
                <a:cubicBezTo>
                  <a:pt x="388" y="403"/>
                  <a:pt x="388" y="403"/>
                  <a:pt x="388" y="403"/>
                </a:cubicBezTo>
                <a:cubicBezTo>
                  <a:pt x="355" y="459"/>
                  <a:pt x="355" y="459"/>
                  <a:pt x="355" y="459"/>
                </a:cubicBezTo>
                <a:cubicBezTo>
                  <a:pt x="322" y="516"/>
                  <a:pt x="322" y="516"/>
                  <a:pt x="322" y="516"/>
                </a:cubicBezTo>
                <a:lnTo>
                  <a:pt x="388" y="516"/>
                </a:lnTo>
                <a:close/>
                <a:moveTo>
                  <a:pt x="376" y="471"/>
                </a:moveTo>
                <a:cubicBezTo>
                  <a:pt x="388" y="451"/>
                  <a:pt x="388" y="451"/>
                  <a:pt x="388" y="451"/>
                </a:cubicBezTo>
                <a:cubicBezTo>
                  <a:pt x="400" y="471"/>
                  <a:pt x="400" y="471"/>
                  <a:pt x="400" y="471"/>
                </a:cubicBezTo>
                <a:cubicBezTo>
                  <a:pt x="412" y="492"/>
                  <a:pt x="412" y="492"/>
                  <a:pt x="412" y="492"/>
                </a:cubicBezTo>
                <a:cubicBezTo>
                  <a:pt x="388" y="492"/>
                  <a:pt x="388" y="492"/>
                  <a:pt x="388" y="492"/>
                </a:cubicBezTo>
                <a:cubicBezTo>
                  <a:pt x="364" y="492"/>
                  <a:pt x="364" y="492"/>
                  <a:pt x="364" y="492"/>
                </a:cubicBezTo>
                <a:lnTo>
                  <a:pt x="376" y="471"/>
                </a:lnTo>
                <a:close/>
                <a:moveTo>
                  <a:pt x="507" y="351"/>
                </a:moveTo>
                <a:cubicBezTo>
                  <a:pt x="474" y="294"/>
                  <a:pt x="474" y="294"/>
                  <a:pt x="474" y="294"/>
                </a:cubicBezTo>
                <a:cubicBezTo>
                  <a:pt x="441" y="237"/>
                  <a:pt x="441" y="237"/>
                  <a:pt x="441" y="237"/>
                </a:cubicBezTo>
                <a:cubicBezTo>
                  <a:pt x="408" y="294"/>
                  <a:pt x="408" y="294"/>
                  <a:pt x="408" y="294"/>
                </a:cubicBezTo>
                <a:cubicBezTo>
                  <a:pt x="375" y="351"/>
                  <a:pt x="375" y="351"/>
                  <a:pt x="375" y="351"/>
                </a:cubicBezTo>
                <a:cubicBezTo>
                  <a:pt x="441" y="351"/>
                  <a:pt x="441" y="351"/>
                  <a:pt x="441" y="351"/>
                </a:cubicBezTo>
                <a:lnTo>
                  <a:pt x="507" y="351"/>
                </a:lnTo>
                <a:close/>
                <a:moveTo>
                  <a:pt x="429" y="306"/>
                </a:moveTo>
                <a:cubicBezTo>
                  <a:pt x="441" y="285"/>
                  <a:pt x="441" y="285"/>
                  <a:pt x="441" y="285"/>
                </a:cubicBezTo>
                <a:cubicBezTo>
                  <a:pt x="453" y="306"/>
                  <a:pt x="453" y="306"/>
                  <a:pt x="453" y="306"/>
                </a:cubicBezTo>
                <a:cubicBezTo>
                  <a:pt x="465" y="327"/>
                  <a:pt x="465" y="327"/>
                  <a:pt x="465" y="327"/>
                </a:cubicBezTo>
                <a:cubicBezTo>
                  <a:pt x="441" y="327"/>
                  <a:pt x="441" y="327"/>
                  <a:pt x="441" y="327"/>
                </a:cubicBezTo>
                <a:cubicBezTo>
                  <a:pt x="417" y="327"/>
                  <a:pt x="417" y="327"/>
                  <a:pt x="417" y="327"/>
                </a:cubicBezTo>
                <a:lnTo>
                  <a:pt x="429" y="306"/>
                </a:lnTo>
                <a:close/>
                <a:moveTo>
                  <a:pt x="232" y="440"/>
                </a:moveTo>
                <a:cubicBezTo>
                  <a:pt x="132" y="440"/>
                  <a:pt x="132" y="440"/>
                  <a:pt x="132" y="440"/>
                </a:cubicBezTo>
                <a:cubicBezTo>
                  <a:pt x="132" y="341"/>
                  <a:pt x="132" y="341"/>
                  <a:pt x="132" y="341"/>
                </a:cubicBezTo>
                <a:cubicBezTo>
                  <a:pt x="232" y="341"/>
                  <a:pt x="232" y="341"/>
                  <a:pt x="232" y="341"/>
                </a:cubicBezTo>
                <a:lnTo>
                  <a:pt x="232" y="44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14300" tIns="57150" rIns="114300" bIns="571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5" name="Google Shape;2215;p287"/>
          <p:cNvSpPr/>
          <p:nvPr/>
        </p:nvSpPr>
        <p:spPr>
          <a:xfrm>
            <a:off x="8522373" y="1831520"/>
            <a:ext cx="572400" cy="572400"/>
          </a:xfrm>
          <a:custGeom>
            <a:avLst/>
            <a:gdLst/>
            <a:ahLst/>
            <a:cxnLst/>
            <a:rect l="l" t="t" r="r" b="b"/>
            <a:pathLst>
              <a:path w="704" h="706" extrusionOk="0">
                <a:moveTo>
                  <a:pt x="704" y="0"/>
                </a:moveTo>
                <a:lnTo>
                  <a:pt x="0" y="0"/>
                </a:lnTo>
                <a:lnTo>
                  <a:pt x="0" y="706"/>
                </a:lnTo>
                <a:lnTo>
                  <a:pt x="704" y="706"/>
                </a:lnTo>
                <a:lnTo>
                  <a:pt x="704" y="706"/>
                </a:lnTo>
                <a:lnTo>
                  <a:pt x="704" y="0"/>
                </a:lnTo>
                <a:lnTo>
                  <a:pt x="704" y="0"/>
                </a:lnTo>
                <a:close/>
                <a:moveTo>
                  <a:pt x="30" y="677"/>
                </a:moveTo>
                <a:lnTo>
                  <a:pt x="30" y="31"/>
                </a:lnTo>
                <a:lnTo>
                  <a:pt x="675" y="31"/>
                </a:lnTo>
                <a:lnTo>
                  <a:pt x="675" y="677"/>
                </a:lnTo>
                <a:lnTo>
                  <a:pt x="30" y="677"/>
                </a:lnTo>
                <a:close/>
                <a:moveTo>
                  <a:pt x="607" y="242"/>
                </a:moveTo>
                <a:lnTo>
                  <a:pt x="484" y="134"/>
                </a:lnTo>
                <a:lnTo>
                  <a:pt x="475" y="128"/>
                </a:lnTo>
                <a:lnTo>
                  <a:pt x="464" y="128"/>
                </a:lnTo>
                <a:lnTo>
                  <a:pt x="239" y="128"/>
                </a:lnTo>
                <a:lnTo>
                  <a:pt x="228" y="128"/>
                </a:lnTo>
                <a:lnTo>
                  <a:pt x="221" y="134"/>
                </a:lnTo>
                <a:lnTo>
                  <a:pt x="98" y="242"/>
                </a:lnTo>
                <a:lnTo>
                  <a:pt x="74" y="261"/>
                </a:lnTo>
                <a:lnTo>
                  <a:pt x="94" y="285"/>
                </a:lnTo>
                <a:lnTo>
                  <a:pt x="330" y="563"/>
                </a:lnTo>
                <a:lnTo>
                  <a:pt x="353" y="590"/>
                </a:lnTo>
                <a:lnTo>
                  <a:pt x="375" y="563"/>
                </a:lnTo>
                <a:lnTo>
                  <a:pt x="611" y="285"/>
                </a:lnTo>
                <a:lnTo>
                  <a:pt x="631" y="261"/>
                </a:lnTo>
                <a:lnTo>
                  <a:pt x="607" y="242"/>
                </a:lnTo>
                <a:close/>
                <a:moveTo>
                  <a:pt x="367" y="157"/>
                </a:moveTo>
                <a:lnTo>
                  <a:pt x="448" y="157"/>
                </a:lnTo>
                <a:lnTo>
                  <a:pt x="433" y="229"/>
                </a:lnTo>
                <a:lnTo>
                  <a:pt x="367" y="157"/>
                </a:lnTo>
                <a:close/>
                <a:moveTo>
                  <a:pt x="271" y="229"/>
                </a:moveTo>
                <a:lnTo>
                  <a:pt x="255" y="157"/>
                </a:lnTo>
                <a:lnTo>
                  <a:pt x="337" y="157"/>
                </a:lnTo>
                <a:lnTo>
                  <a:pt x="271" y="229"/>
                </a:lnTo>
                <a:close/>
                <a:moveTo>
                  <a:pt x="352" y="185"/>
                </a:moveTo>
                <a:lnTo>
                  <a:pt x="412" y="250"/>
                </a:lnTo>
                <a:lnTo>
                  <a:pt x="292" y="250"/>
                </a:lnTo>
                <a:lnTo>
                  <a:pt x="352" y="185"/>
                </a:lnTo>
                <a:close/>
                <a:moveTo>
                  <a:pt x="426" y="281"/>
                </a:moveTo>
                <a:lnTo>
                  <a:pt x="352" y="506"/>
                </a:lnTo>
                <a:lnTo>
                  <a:pt x="279" y="281"/>
                </a:lnTo>
                <a:lnTo>
                  <a:pt x="426" y="281"/>
                </a:lnTo>
                <a:close/>
                <a:moveTo>
                  <a:pt x="247" y="281"/>
                </a:moveTo>
                <a:lnTo>
                  <a:pt x="319" y="503"/>
                </a:lnTo>
                <a:lnTo>
                  <a:pt x="131" y="281"/>
                </a:lnTo>
                <a:lnTo>
                  <a:pt x="247" y="281"/>
                </a:lnTo>
                <a:close/>
                <a:moveTo>
                  <a:pt x="457" y="281"/>
                </a:moveTo>
                <a:lnTo>
                  <a:pt x="574" y="281"/>
                </a:lnTo>
                <a:lnTo>
                  <a:pt x="384" y="506"/>
                </a:lnTo>
                <a:lnTo>
                  <a:pt x="457" y="281"/>
                </a:lnTo>
                <a:close/>
                <a:moveTo>
                  <a:pt x="458" y="250"/>
                </a:moveTo>
                <a:lnTo>
                  <a:pt x="478" y="168"/>
                </a:lnTo>
                <a:lnTo>
                  <a:pt x="571" y="250"/>
                </a:lnTo>
                <a:lnTo>
                  <a:pt x="458" y="250"/>
                </a:lnTo>
                <a:close/>
                <a:moveTo>
                  <a:pt x="227" y="168"/>
                </a:moveTo>
                <a:lnTo>
                  <a:pt x="246" y="250"/>
                </a:lnTo>
                <a:lnTo>
                  <a:pt x="134" y="250"/>
                </a:lnTo>
                <a:lnTo>
                  <a:pt x="227" y="168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14300" tIns="57150" rIns="114300" bIns="571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75" b="1">
              <a:solidFill>
                <a:srgbClr val="D04A0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7" name="Google Shape;2217;p287"/>
          <p:cNvSpPr txBox="1"/>
          <p:nvPr/>
        </p:nvSpPr>
        <p:spPr>
          <a:xfrm>
            <a:off x="3363401" y="109013"/>
            <a:ext cx="5882541" cy="4647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GB" sz="2800" b="1" spc="-15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Hur </a:t>
            </a:r>
            <a:r>
              <a:rPr lang="en-GB" sz="2800" b="1" spc="-150" dirty="0" err="1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går</a:t>
            </a:r>
            <a:r>
              <a:rPr lang="en-GB" sz="2800" b="1" spc="-15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GB" sz="2800" b="1" spc="-150" dirty="0" err="1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revisionen</a:t>
            </a:r>
            <a:r>
              <a:rPr lang="en-GB" sz="2800" b="1" spc="-15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till </a:t>
            </a:r>
            <a:r>
              <a:rPr lang="en-GB" sz="2800" b="1" spc="-150" dirty="0" err="1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praktiskt</a:t>
            </a:r>
            <a:r>
              <a:rPr lang="en-GB" sz="2800" b="1" spc="-15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?</a:t>
            </a:r>
            <a:endParaRPr sz="2800" b="1" spc="-150" dirty="0">
              <a:solidFill>
                <a:schemeClr val="accent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218" name="Google Shape;2218;p287"/>
          <p:cNvSpPr/>
          <p:nvPr/>
        </p:nvSpPr>
        <p:spPr>
          <a:xfrm>
            <a:off x="4837927" y="1603276"/>
            <a:ext cx="347663" cy="347663"/>
          </a:xfrm>
          <a:custGeom>
            <a:avLst/>
            <a:gdLst/>
            <a:ahLst/>
            <a:cxnLst/>
            <a:rect l="l" t="t" r="r" b="b"/>
            <a:pathLst>
              <a:path w="91" h="91" extrusionOk="0">
                <a:moveTo>
                  <a:pt x="13" y="22"/>
                </a:moveTo>
                <a:cubicBezTo>
                  <a:pt x="26" y="4"/>
                  <a:pt x="51" y="0"/>
                  <a:pt x="69" y="13"/>
                </a:cubicBezTo>
                <a:cubicBezTo>
                  <a:pt x="87" y="26"/>
                  <a:pt x="91" y="51"/>
                  <a:pt x="78" y="69"/>
                </a:cubicBezTo>
                <a:cubicBezTo>
                  <a:pt x="65" y="87"/>
                  <a:pt x="40" y="91"/>
                  <a:pt x="22" y="78"/>
                </a:cubicBezTo>
                <a:cubicBezTo>
                  <a:pt x="4" y="65"/>
                  <a:pt x="0" y="40"/>
                  <a:pt x="13" y="22"/>
                </a:cubicBezTo>
                <a:close/>
              </a:path>
            </a:pathLst>
          </a:custGeom>
          <a:noFill/>
          <a:ln w="53975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9" name="Google Shape;2219;p287"/>
          <p:cNvSpPr/>
          <p:nvPr/>
        </p:nvSpPr>
        <p:spPr>
          <a:xfrm>
            <a:off x="4918890" y="1683450"/>
            <a:ext cx="185738" cy="187325"/>
          </a:xfrm>
          <a:custGeom>
            <a:avLst/>
            <a:gdLst/>
            <a:ahLst/>
            <a:cxnLst/>
            <a:rect l="l" t="t" r="r" b="b"/>
            <a:pathLst>
              <a:path w="49" h="49" extrusionOk="0">
                <a:moveTo>
                  <a:pt x="7" y="12"/>
                </a:moveTo>
                <a:cubicBezTo>
                  <a:pt x="14" y="2"/>
                  <a:pt x="28" y="0"/>
                  <a:pt x="38" y="7"/>
                </a:cubicBezTo>
                <a:cubicBezTo>
                  <a:pt x="47" y="14"/>
                  <a:pt x="49" y="28"/>
                  <a:pt x="42" y="37"/>
                </a:cubicBezTo>
                <a:cubicBezTo>
                  <a:pt x="35" y="47"/>
                  <a:pt x="22" y="49"/>
                  <a:pt x="12" y="42"/>
                </a:cubicBezTo>
                <a:cubicBezTo>
                  <a:pt x="2" y="35"/>
                  <a:pt x="0" y="22"/>
                  <a:pt x="7" y="12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0" name="Google Shape;2220;p287"/>
          <p:cNvSpPr/>
          <p:nvPr/>
        </p:nvSpPr>
        <p:spPr>
          <a:xfrm>
            <a:off x="1012925" y="1030650"/>
            <a:ext cx="3238200" cy="1072800"/>
          </a:xfrm>
          <a:prstGeom prst="roundRect">
            <a:avLst>
              <a:gd name="adj" fmla="val 16667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89999" marR="78894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sv-SE" sz="1400" b="1" dirty="0">
                <a:solidFill>
                  <a:schemeClr val="bg1"/>
                </a:solidFill>
              </a:rPr>
              <a:t>Uppgifter och ansvar(ISA 200-299):</a:t>
            </a:r>
          </a:p>
          <a:p>
            <a:pPr marL="261449" marR="78894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Tx/>
              <a:buChar char="-"/>
            </a:pPr>
            <a:r>
              <a:rPr lang="sv-SE" sz="1400" b="1" dirty="0">
                <a:solidFill>
                  <a:schemeClr val="bg1"/>
                </a:solidFill>
              </a:rPr>
              <a:t>Villkor för uppdraget</a:t>
            </a:r>
          </a:p>
          <a:p>
            <a:pPr marL="261449" marR="78894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Tx/>
              <a:buChar char="-"/>
            </a:pPr>
            <a:r>
              <a:rPr lang="sv-SE" sz="1400" b="1" dirty="0">
                <a:solidFill>
                  <a:schemeClr val="bg1"/>
                </a:solidFill>
              </a:rPr>
              <a:t>Kvalitetskontroller</a:t>
            </a:r>
          </a:p>
        </p:txBody>
      </p:sp>
      <p:sp>
        <p:nvSpPr>
          <p:cNvPr id="2221" name="Google Shape;2221;p287"/>
          <p:cNvSpPr/>
          <p:nvPr/>
        </p:nvSpPr>
        <p:spPr>
          <a:xfrm rot="6981835">
            <a:off x="4193770" y="1260274"/>
            <a:ext cx="267525" cy="420340"/>
          </a:xfrm>
          <a:prstGeom prst="triangle">
            <a:avLst>
              <a:gd name="adj" fmla="val 50000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222" name="Google Shape;2222;p287"/>
          <p:cNvGrpSpPr/>
          <p:nvPr/>
        </p:nvGrpSpPr>
        <p:grpSpPr>
          <a:xfrm>
            <a:off x="4079715" y="2632263"/>
            <a:ext cx="347663" cy="347663"/>
            <a:chOff x="5946775" y="2727325"/>
            <a:chExt cx="347663" cy="347663"/>
          </a:xfrm>
        </p:grpSpPr>
        <p:sp>
          <p:nvSpPr>
            <p:cNvPr id="2223" name="Google Shape;2223;p287"/>
            <p:cNvSpPr/>
            <p:nvPr/>
          </p:nvSpPr>
          <p:spPr>
            <a:xfrm>
              <a:off x="6027738" y="2808288"/>
              <a:ext cx="187325" cy="187325"/>
            </a:xfrm>
            <a:custGeom>
              <a:avLst/>
              <a:gdLst/>
              <a:ahLst/>
              <a:cxnLst/>
              <a:rect l="l" t="t" r="r" b="b"/>
              <a:pathLst>
                <a:path w="49" h="49" extrusionOk="0">
                  <a:moveTo>
                    <a:pt x="18" y="4"/>
                  </a:moveTo>
                  <a:cubicBezTo>
                    <a:pt x="29" y="0"/>
                    <a:pt x="41" y="6"/>
                    <a:pt x="45" y="18"/>
                  </a:cubicBezTo>
                  <a:cubicBezTo>
                    <a:pt x="49" y="29"/>
                    <a:pt x="43" y="41"/>
                    <a:pt x="31" y="45"/>
                  </a:cubicBezTo>
                  <a:cubicBezTo>
                    <a:pt x="20" y="49"/>
                    <a:pt x="7" y="43"/>
                    <a:pt x="4" y="31"/>
                  </a:cubicBezTo>
                  <a:cubicBezTo>
                    <a:pt x="0" y="20"/>
                    <a:pt x="6" y="8"/>
                    <a:pt x="18" y="4"/>
                  </a:cubicBezTo>
                  <a:close/>
                </a:path>
              </a:pathLst>
            </a:custGeom>
            <a:solidFill>
              <a:srgbClr val="D04A0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endPara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4" name="Google Shape;2224;p287"/>
            <p:cNvSpPr/>
            <p:nvPr/>
          </p:nvSpPr>
          <p:spPr>
            <a:xfrm>
              <a:off x="5946775" y="2727325"/>
              <a:ext cx="347663" cy="347663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33" y="7"/>
                  </a:moveTo>
                  <a:cubicBezTo>
                    <a:pt x="54" y="0"/>
                    <a:pt x="77" y="12"/>
                    <a:pt x="84" y="33"/>
                  </a:cubicBezTo>
                  <a:cubicBezTo>
                    <a:pt x="91" y="54"/>
                    <a:pt x="79" y="77"/>
                    <a:pt x="58" y="84"/>
                  </a:cubicBezTo>
                  <a:cubicBezTo>
                    <a:pt x="37" y="91"/>
                    <a:pt x="14" y="79"/>
                    <a:pt x="7" y="58"/>
                  </a:cubicBezTo>
                  <a:cubicBezTo>
                    <a:pt x="0" y="37"/>
                    <a:pt x="12" y="14"/>
                    <a:pt x="33" y="7"/>
                  </a:cubicBezTo>
                  <a:close/>
                </a:path>
              </a:pathLst>
            </a:custGeom>
            <a:noFill/>
            <a:ln w="53975" cap="flat" cmpd="sng">
              <a:solidFill>
                <a:srgbClr val="D04A0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endPara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25" name="Google Shape;2225;p287"/>
          <p:cNvGrpSpPr/>
          <p:nvPr/>
        </p:nvGrpSpPr>
        <p:grpSpPr>
          <a:xfrm>
            <a:off x="4216610" y="3906266"/>
            <a:ext cx="347663" cy="344488"/>
            <a:chOff x="5946775" y="3786188"/>
            <a:chExt cx="347663" cy="344488"/>
          </a:xfrm>
        </p:grpSpPr>
        <p:sp>
          <p:nvSpPr>
            <p:cNvPr id="2226" name="Google Shape;2226;p287"/>
            <p:cNvSpPr/>
            <p:nvPr/>
          </p:nvSpPr>
          <p:spPr>
            <a:xfrm>
              <a:off x="6027738" y="3867150"/>
              <a:ext cx="187325" cy="185738"/>
            </a:xfrm>
            <a:custGeom>
              <a:avLst/>
              <a:gdLst/>
              <a:ahLst/>
              <a:cxnLst/>
              <a:rect l="l" t="t" r="r" b="b"/>
              <a:pathLst>
                <a:path w="49" h="49" extrusionOk="0">
                  <a:moveTo>
                    <a:pt x="31" y="4"/>
                  </a:moveTo>
                  <a:cubicBezTo>
                    <a:pt x="43" y="7"/>
                    <a:pt x="49" y="20"/>
                    <a:pt x="45" y="31"/>
                  </a:cubicBezTo>
                  <a:cubicBezTo>
                    <a:pt x="41" y="42"/>
                    <a:pt x="29" y="49"/>
                    <a:pt x="18" y="45"/>
                  </a:cubicBezTo>
                  <a:cubicBezTo>
                    <a:pt x="6" y="41"/>
                    <a:pt x="0" y="29"/>
                    <a:pt x="4" y="18"/>
                  </a:cubicBezTo>
                  <a:cubicBezTo>
                    <a:pt x="7" y="6"/>
                    <a:pt x="20" y="0"/>
                    <a:pt x="31" y="4"/>
                  </a:cubicBezTo>
                  <a:close/>
                </a:path>
              </a:pathLst>
            </a:custGeom>
            <a:solidFill>
              <a:srgbClr val="E0301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endPara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7" name="Google Shape;2227;p287"/>
            <p:cNvSpPr/>
            <p:nvPr/>
          </p:nvSpPr>
          <p:spPr>
            <a:xfrm>
              <a:off x="5946775" y="3786188"/>
              <a:ext cx="347663" cy="344488"/>
            </a:xfrm>
            <a:custGeom>
              <a:avLst/>
              <a:gdLst/>
              <a:ahLst/>
              <a:cxnLst/>
              <a:rect l="l" t="t" r="r" b="b"/>
              <a:pathLst>
                <a:path w="91" h="90" extrusionOk="0">
                  <a:moveTo>
                    <a:pt x="58" y="7"/>
                  </a:moveTo>
                  <a:cubicBezTo>
                    <a:pt x="79" y="14"/>
                    <a:pt x="91" y="37"/>
                    <a:pt x="84" y="58"/>
                  </a:cubicBezTo>
                  <a:cubicBezTo>
                    <a:pt x="77" y="79"/>
                    <a:pt x="54" y="90"/>
                    <a:pt x="33" y="84"/>
                  </a:cubicBezTo>
                  <a:cubicBezTo>
                    <a:pt x="12" y="77"/>
                    <a:pt x="0" y="54"/>
                    <a:pt x="7" y="33"/>
                  </a:cubicBezTo>
                  <a:cubicBezTo>
                    <a:pt x="14" y="12"/>
                    <a:pt x="37" y="0"/>
                    <a:pt x="58" y="7"/>
                  </a:cubicBezTo>
                  <a:close/>
                </a:path>
              </a:pathLst>
            </a:custGeom>
            <a:noFill/>
            <a:ln w="53975" cap="flat" cmpd="sng">
              <a:solidFill>
                <a:srgbClr val="E0301E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endPara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28" name="Google Shape;2228;p287"/>
          <p:cNvGrpSpPr/>
          <p:nvPr/>
        </p:nvGrpSpPr>
        <p:grpSpPr>
          <a:xfrm>
            <a:off x="5065537" y="4720485"/>
            <a:ext cx="347663" cy="350838"/>
            <a:chOff x="5324475" y="4638675"/>
            <a:chExt cx="347663" cy="350838"/>
          </a:xfrm>
        </p:grpSpPr>
        <p:sp>
          <p:nvSpPr>
            <p:cNvPr id="2229" name="Google Shape;2229;p287"/>
            <p:cNvSpPr/>
            <p:nvPr/>
          </p:nvSpPr>
          <p:spPr>
            <a:xfrm>
              <a:off x="5405438" y="4718050"/>
              <a:ext cx="185738" cy="192088"/>
            </a:xfrm>
            <a:custGeom>
              <a:avLst/>
              <a:gdLst/>
              <a:ahLst/>
              <a:cxnLst/>
              <a:rect l="l" t="t" r="r" b="b"/>
              <a:pathLst>
                <a:path w="49" h="50" extrusionOk="0">
                  <a:moveTo>
                    <a:pt x="42" y="12"/>
                  </a:moveTo>
                  <a:cubicBezTo>
                    <a:pt x="49" y="22"/>
                    <a:pt x="47" y="36"/>
                    <a:pt x="38" y="43"/>
                  </a:cubicBezTo>
                  <a:cubicBezTo>
                    <a:pt x="28" y="50"/>
                    <a:pt x="14" y="48"/>
                    <a:pt x="7" y="38"/>
                  </a:cubicBezTo>
                  <a:cubicBezTo>
                    <a:pt x="0" y="28"/>
                    <a:pt x="2" y="15"/>
                    <a:pt x="12" y="8"/>
                  </a:cubicBezTo>
                  <a:cubicBezTo>
                    <a:pt x="22" y="0"/>
                    <a:pt x="35" y="3"/>
                    <a:pt x="42" y="12"/>
                  </a:cubicBezTo>
                  <a:close/>
                </a:path>
              </a:pathLst>
            </a:custGeom>
            <a:solidFill>
              <a:srgbClr val="DB536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endPara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0" name="Google Shape;2230;p287"/>
            <p:cNvSpPr/>
            <p:nvPr/>
          </p:nvSpPr>
          <p:spPr>
            <a:xfrm>
              <a:off x="5324475" y="4638675"/>
              <a:ext cx="347663" cy="350838"/>
            </a:xfrm>
            <a:custGeom>
              <a:avLst/>
              <a:gdLst/>
              <a:ahLst/>
              <a:cxnLst/>
              <a:rect l="l" t="t" r="r" b="b"/>
              <a:pathLst>
                <a:path w="91" h="92" extrusionOk="0">
                  <a:moveTo>
                    <a:pt x="78" y="22"/>
                  </a:moveTo>
                  <a:cubicBezTo>
                    <a:pt x="91" y="40"/>
                    <a:pt x="87" y="66"/>
                    <a:pt x="69" y="79"/>
                  </a:cubicBezTo>
                  <a:cubicBezTo>
                    <a:pt x="51" y="92"/>
                    <a:pt x="26" y="88"/>
                    <a:pt x="13" y="70"/>
                  </a:cubicBezTo>
                  <a:cubicBezTo>
                    <a:pt x="0" y="52"/>
                    <a:pt x="4" y="27"/>
                    <a:pt x="22" y="14"/>
                  </a:cubicBezTo>
                  <a:cubicBezTo>
                    <a:pt x="40" y="0"/>
                    <a:pt x="65" y="4"/>
                    <a:pt x="78" y="22"/>
                  </a:cubicBezTo>
                  <a:close/>
                </a:path>
              </a:pathLst>
            </a:custGeom>
            <a:noFill/>
            <a:ln w="53975" cap="flat" cmpd="sng">
              <a:solidFill>
                <a:srgbClr val="DB536A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endPara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31" name="Google Shape;2231;p287"/>
          <p:cNvSpPr/>
          <p:nvPr/>
        </p:nvSpPr>
        <p:spPr>
          <a:xfrm>
            <a:off x="362762" y="2278385"/>
            <a:ext cx="3426391" cy="1378853"/>
          </a:xfrm>
          <a:prstGeom prst="roundRect">
            <a:avLst>
              <a:gd name="adj" fmla="val 16667"/>
            </a:avLst>
          </a:prstGeom>
          <a:solidFill>
            <a:srgbClr val="D04A0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61449" marR="788940" lvl="0" indent="-171450" algn="l" rtl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Tx/>
              <a:buChar char="-"/>
            </a:pPr>
            <a:r>
              <a:rPr lang="sv-SE" sz="1400" b="1" dirty="0">
                <a:solidFill>
                  <a:schemeClr val="bg1"/>
                </a:solidFill>
              </a:rPr>
              <a:t>Dokumentation</a:t>
            </a:r>
          </a:p>
          <a:p>
            <a:pPr marL="261449" marR="788940" lvl="0" indent="-171450" algn="l" rtl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Tx/>
              <a:buChar char="-"/>
            </a:pPr>
            <a:r>
              <a:rPr lang="sv-SE" sz="1400" b="1" dirty="0">
                <a:solidFill>
                  <a:schemeClr val="bg1"/>
                </a:solidFill>
              </a:rPr>
              <a:t>Kommunikation</a:t>
            </a:r>
            <a:endParaRPr lang="sv-SE" sz="1400" dirty="0">
              <a:solidFill>
                <a:schemeClr val="bg1"/>
              </a:solidFill>
            </a:endParaRPr>
          </a:p>
        </p:txBody>
      </p:sp>
      <p:sp>
        <p:nvSpPr>
          <p:cNvPr id="2232" name="Google Shape;2232;p287"/>
          <p:cNvSpPr/>
          <p:nvPr/>
        </p:nvSpPr>
        <p:spPr>
          <a:xfrm>
            <a:off x="486025" y="3873884"/>
            <a:ext cx="3317167" cy="1142854"/>
          </a:xfrm>
          <a:prstGeom prst="roundRect">
            <a:avLst>
              <a:gd name="adj" fmla="val 16667"/>
            </a:avLst>
          </a:prstGeom>
          <a:solidFill>
            <a:srgbClr val="E0301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89999" marR="848925" lvl="0" indent="-952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sv-SE" sz="1400" b="1" dirty="0">
                <a:solidFill>
                  <a:schemeClr val="lt1"/>
                </a:solidFill>
              </a:rPr>
              <a:t>Planering och intern kontroll (ISA 300-499):</a:t>
            </a:r>
          </a:p>
          <a:p>
            <a:pPr marL="251924" marR="848925" lvl="0" indent="-171450" algn="l" rtl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Tx/>
              <a:buChar char="-"/>
            </a:pPr>
            <a:r>
              <a:rPr lang="sv-SE" sz="1400" b="1" dirty="0">
                <a:solidFill>
                  <a:schemeClr val="bg1"/>
                </a:solidFill>
              </a:rPr>
              <a:t>Bedöma risken för väsentliga fel</a:t>
            </a:r>
          </a:p>
        </p:txBody>
      </p:sp>
      <p:sp>
        <p:nvSpPr>
          <p:cNvPr id="2233" name="Google Shape;2233;p287"/>
          <p:cNvSpPr/>
          <p:nvPr/>
        </p:nvSpPr>
        <p:spPr>
          <a:xfrm>
            <a:off x="1072350" y="5127230"/>
            <a:ext cx="3726000" cy="1047000"/>
          </a:xfrm>
          <a:prstGeom prst="roundRect">
            <a:avLst>
              <a:gd name="adj" fmla="val 16667"/>
            </a:avLst>
          </a:prstGeom>
          <a:solidFill>
            <a:srgbClr val="DB536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51924" marR="848925" lvl="0" indent="-171450" algn="l" rtl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Tx/>
              <a:buChar char="-"/>
            </a:pPr>
            <a:r>
              <a:rPr lang="sv-SE" sz="1400" b="1" dirty="0">
                <a:solidFill>
                  <a:schemeClr val="bg1"/>
                </a:solidFill>
              </a:rPr>
              <a:t>Väsentlighet vid planering och utförande</a:t>
            </a:r>
          </a:p>
          <a:p>
            <a:pPr marL="251924" marR="848925" lvl="0" indent="-171450" algn="l" rtl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Tx/>
              <a:buChar char="-"/>
            </a:pPr>
            <a:r>
              <a:rPr lang="sv-SE" sz="1400" b="1" dirty="0">
                <a:solidFill>
                  <a:schemeClr val="bg1"/>
                </a:solidFill>
              </a:rPr>
              <a:t>Hantering av bedömda risker.</a:t>
            </a:r>
          </a:p>
        </p:txBody>
      </p:sp>
      <p:sp>
        <p:nvSpPr>
          <p:cNvPr id="2235" name="Google Shape;2235;p287"/>
          <p:cNvSpPr/>
          <p:nvPr/>
        </p:nvSpPr>
        <p:spPr>
          <a:xfrm>
            <a:off x="2931860" y="2672600"/>
            <a:ext cx="572400" cy="572400"/>
          </a:xfrm>
          <a:custGeom>
            <a:avLst/>
            <a:gdLst/>
            <a:ahLst/>
            <a:cxnLst/>
            <a:rect l="l" t="t" r="r" b="b"/>
            <a:pathLst>
              <a:path w="704" h="706" extrusionOk="0">
                <a:moveTo>
                  <a:pt x="704" y="0"/>
                </a:moveTo>
                <a:lnTo>
                  <a:pt x="0" y="0"/>
                </a:lnTo>
                <a:lnTo>
                  <a:pt x="0" y="706"/>
                </a:lnTo>
                <a:lnTo>
                  <a:pt x="704" y="706"/>
                </a:lnTo>
                <a:lnTo>
                  <a:pt x="704" y="706"/>
                </a:lnTo>
                <a:lnTo>
                  <a:pt x="704" y="0"/>
                </a:lnTo>
                <a:lnTo>
                  <a:pt x="704" y="0"/>
                </a:lnTo>
                <a:close/>
                <a:moveTo>
                  <a:pt x="30" y="677"/>
                </a:moveTo>
                <a:lnTo>
                  <a:pt x="30" y="31"/>
                </a:lnTo>
                <a:lnTo>
                  <a:pt x="675" y="31"/>
                </a:lnTo>
                <a:lnTo>
                  <a:pt x="675" y="677"/>
                </a:lnTo>
                <a:lnTo>
                  <a:pt x="30" y="677"/>
                </a:lnTo>
                <a:close/>
                <a:moveTo>
                  <a:pt x="607" y="242"/>
                </a:moveTo>
                <a:lnTo>
                  <a:pt x="484" y="134"/>
                </a:lnTo>
                <a:lnTo>
                  <a:pt x="475" y="128"/>
                </a:lnTo>
                <a:lnTo>
                  <a:pt x="464" y="128"/>
                </a:lnTo>
                <a:lnTo>
                  <a:pt x="239" y="128"/>
                </a:lnTo>
                <a:lnTo>
                  <a:pt x="228" y="128"/>
                </a:lnTo>
                <a:lnTo>
                  <a:pt x="221" y="134"/>
                </a:lnTo>
                <a:lnTo>
                  <a:pt x="98" y="242"/>
                </a:lnTo>
                <a:lnTo>
                  <a:pt x="74" y="261"/>
                </a:lnTo>
                <a:lnTo>
                  <a:pt x="94" y="285"/>
                </a:lnTo>
                <a:lnTo>
                  <a:pt x="330" y="563"/>
                </a:lnTo>
                <a:lnTo>
                  <a:pt x="353" y="590"/>
                </a:lnTo>
                <a:lnTo>
                  <a:pt x="375" y="563"/>
                </a:lnTo>
                <a:lnTo>
                  <a:pt x="611" y="285"/>
                </a:lnTo>
                <a:lnTo>
                  <a:pt x="631" y="261"/>
                </a:lnTo>
                <a:lnTo>
                  <a:pt x="607" y="242"/>
                </a:lnTo>
                <a:close/>
                <a:moveTo>
                  <a:pt x="367" y="157"/>
                </a:moveTo>
                <a:lnTo>
                  <a:pt x="448" y="157"/>
                </a:lnTo>
                <a:lnTo>
                  <a:pt x="433" y="229"/>
                </a:lnTo>
                <a:lnTo>
                  <a:pt x="367" y="157"/>
                </a:lnTo>
                <a:close/>
                <a:moveTo>
                  <a:pt x="271" y="229"/>
                </a:moveTo>
                <a:lnTo>
                  <a:pt x="255" y="157"/>
                </a:lnTo>
                <a:lnTo>
                  <a:pt x="337" y="157"/>
                </a:lnTo>
                <a:lnTo>
                  <a:pt x="271" y="229"/>
                </a:lnTo>
                <a:close/>
                <a:moveTo>
                  <a:pt x="352" y="185"/>
                </a:moveTo>
                <a:lnTo>
                  <a:pt x="412" y="250"/>
                </a:lnTo>
                <a:lnTo>
                  <a:pt x="292" y="250"/>
                </a:lnTo>
                <a:lnTo>
                  <a:pt x="352" y="185"/>
                </a:lnTo>
                <a:close/>
                <a:moveTo>
                  <a:pt x="426" y="281"/>
                </a:moveTo>
                <a:lnTo>
                  <a:pt x="352" y="506"/>
                </a:lnTo>
                <a:lnTo>
                  <a:pt x="279" y="281"/>
                </a:lnTo>
                <a:lnTo>
                  <a:pt x="426" y="281"/>
                </a:lnTo>
                <a:close/>
                <a:moveTo>
                  <a:pt x="247" y="281"/>
                </a:moveTo>
                <a:lnTo>
                  <a:pt x="319" y="503"/>
                </a:lnTo>
                <a:lnTo>
                  <a:pt x="131" y="281"/>
                </a:lnTo>
                <a:lnTo>
                  <a:pt x="247" y="281"/>
                </a:lnTo>
                <a:close/>
                <a:moveTo>
                  <a:pt x="457" y="281"/>
                </a:moveTo>
                <a:lnTo>
                  <a:pt x="574" y="281"/>
                </a:lnTo>
                <a:lnTo>
                  <a:pt x="384" y="506"/>
                </a:lnTo>
                <a:lnTo>
                  <a:pt x="457" y="281"/>
                </a:lnTo>
                <a:close/>
                <a:moveTo>
                  <a:pt x="458" y="250"/>
                </a:moveTo>
                <a:lnTo>
                  <a:pt x="478" y="168"/>
                </a:lnTo>
                <a:lnTo>
                  <a:pt x="571" y="250"/>
                </a:lnTo>
                <a:lnTo>
                  <a:pt x="458" y="250"/>
                </a:lnTo>
                <a:close/>
                <a:moveTo>
                  <a:pt x="227" y="168"/>
                </a:moveTo>
                <a:lnTo>
                  <a:pt x="246" y="250"/>
                </a:lnTo>
                <a:lnTo>
                  <a:pt x="134" y="250"/>
                </a:lnTo>
                <a:lnTo>
                  <a:pt x="227" y="168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14300" tIns="57150" rIns="114300" bIns="571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75" b="1" dirty="0">
              <a:solidFill>
                <a:srgbClr val="D04A0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6" name="Google Shape;2236;p287"/>
          <p:cNvSpPr/>
          <p:nvPr/>
        </p:nvSpPr>
        <p:spPr>
          <a:xfrm>
            <a:off x="2970505" y="4019731"/>
            <a:ext cx="571500" cy="570060"/>
          </a:xfrm>
          <a:custGeom>
            <a:avLst/>
            <a:gdLst/>
            <a:ahLst/>
            <a:cxnLst/>
            <a:rect l="l" t="t" r="r" b="b"/>
            <a:pathLst>
              <a:path w="347" h="346" extrusionOk="0">
                <a:moveTo>
                  <a:pt x="0" y="0"/>
                </a:moveTo>
                <a:cubicBezTo>
                  <a:pt x="0" y="346"/>
                  <a:pt x="0" y="346"/>
                  <a:pt x="0" y="346"/>
                </a:cubicBezTo>
                <a:cubicBezTo>
                  <a:pt x="347" y="346"/>
                  <a:pt x="347" y="346"/>
                  <a:pt x="347" y="346"/>
                </a:cubicBezTo>
                <a:cubicBezTo>
                  <a:pt x="347" y="0"/>
                  <a:pt x="347" y="0"/>
                  <a:pt x="347" y="0"/>
                </a:cubicBezTo>
                <a:lnTo>
                  <a:pt x="0" y="0"/>
                </a:lnTo>
                <a:close/>
                <a:moveTo>
                  <a:pt x="332" y="332"/>
                </a:moveTo>
                <a:cubicBezTo>
                  <a:pt x="15" y="332"/>
                  <a:pt x="15" y="332"/>
                  <a:pt x="15" y="332"/>
                </a:cubicBezTo>
                <a:cubicBezTo>
                  <a:pt x="15" y="15"/>
                  <a:pt x="15" y="15"/>
                  <a:pt x="15" y="15"/>
                </a:cubicBezTo>
                <a:cubicBezTo>
                  <a:pt x="332" y="15"/>
                  <a:pt x="332" y="15"/>
                  <a:pt x="332" y="15"/>
                </a:cubicBezTo>
                <a:lnTo>
                  <a:pt x="332" y="332"/>
                </a:lnTo>
                <a:close/>
                <a:moveTo>
                  <a:pt x="48" y="309"/>
                </a:moveTo>
                <a:cubicBezTo>
                  <a:pt x="133" y="224"/>
                  <a:pt x="133" y="224"/>
                  <a:pt x="133" y="224"/>
                </a:cubicBezTo>
                <a:cubicBezTo>
                  <a:pt x="153" y="241"/>
                  <a:pt x="178" y="250"/>
                  <a:pt x="204" y="250"/>
                </a:cubicBezTo>
                <a:cubicBezTo>
                  <a:pt x="233" y="250"/>
                  <a:pt x="260" y="239"/>
                  <a:pt x="280" y="219"/>
                </a:cubicBezTo>
                <a:cubicBezTo>
                  <a:pt x="322" y="177"/>
                  <a:pt x="322" y="109"/>
                  <a:pt x="280" y="67"/>
                </a:cubicBezTo>
                <a:cubicBezTo>
                  <a:pt x="260" y="46"/>
                  <a:pt x="233" y="35"/>
                  <a:pt x="204" y="35"/>
                </a:cubicBezTo>
                <a:cubicBezTo>
                  <a:pt x="175" y="35"/>
                  <a:pt x="148" y="46"/>
                  <a:pt x="128" y="67"/>
                </a:cubicBezTo>
                <a:cubicBezTo>
                  <a:pt x="88" y="107"/>
                  <a:pt x="86" y="171"/>
                  <a:pt x="123" y="214"/>
                </a:cubicBezTo>
                <a:cubicBezTo>
                  <a:pt x="37" y="299"/>
                  <a:pt x="37" y="299"/>
                  <a:pt x="37" y="299"/>
                </a:cubicBezTo>
                <a:lnTo>
                  <a:pt x="48" y="309"/>
                </a:lnTo>
                <a:close/>
                <a:moveTo>
                  <a:pt x="270" y="208"/>
                </a:moveTo>
                <a:cubicBezTo>
                  <a:pt x="252" y="226"/>
                  <a:pt x="229" y="236"/>
                  <a:pt x="204" y="236"/>
                </a:cubicBezTo>
                <a:cubicBezTo>
                  <a:pt x="179" y="236"/>
                  <a:pt x="156" y="226"/>
                  <a:pt x="138" y="208"/>
                </a:cubicBezTo>
                <a:cubicBezTo>
                  <a:pt x="134" y="204"/>
                  <a:pt x="129" y="199"/>
                  <a:pt x="126" y="193"/>
                </a:cubicBezTo>
                <a:cubicBezTo>
                  <a:pt x="139" y="193"/>
                  <a:pt x="139" y="193"/>
                  <a:pt x="139" y="193"/>
                </a:cubicBezTo>
                <a:cubicBezTo>
                  <a:pt x="178" y="193"/>
                  <a:pt x="178" y="193"/>
                  <a:pt x="178" y="193"/>
                </a:cubicBezTo>
                <a:cubicBezTo>
                  <a:pt x="193" y="193"/>
                  <a:pt x="193" y="193"/>
                  <a:pt x="193" y="193"/>
                </a:cubicBezTo>
                <a:cubicBezTo>
                  <a:pt x="217" y="193"/>
                  <a:pt x="217" y="193"/>
                  <a:pt x="217" y="193"/>
                </a:cubicBezTo>
                <a:cubicBezTo>
                  <a:pt x="231" y="193"/>
                  <a:pt x="231" y="193"/>
                  <a:pt x="231" y="193"/>
                </a:cubicBezTo>
                <a:cubicBezTo>
                  <a:pt x="270" y="193"/>
                  <a:pt x="270" y="193"/>
                  <a:pt x="270" y="193"/>
                </a:cubicBezTo>
                <a:cubicBezTo>
                  <a:pt x="282" y="193"/>
                  <a:pt x="282" y="193"/>
                  <a:pt x="282" y="193"/>
                </a:cubicBezTo>
                <a:cubicBezTo>
                  <a:pt x="278" y="199"/>
                  <a:pt x="274" y="204"/>
                  <a:pt x="270" y="208"/>
                </a:cubicBezTo>
                <a:close/>
                <a:moveTo>
                  <a:pt x="193" y="112"/>
                </a:moveTo>
                <a:cubicBezTo>
                  <a:pt x="193" y="97"/>
                  <a:pt x="193" y="97"/>
                  <a:pt x="193" y="97"/>
                </a:cubicBezTo>
                <a:cubicBezTo>
                  <a:pt x="217" y="97"/>
                  <a:pt x="217" y="97"/>
                  <a:pt x="217" y="97"/>
                </a:cubicBezTo>
                <a:cubicBezTo>
                  <a:pt x="217" y="132"/>
                  <a:pt x="217" y="132"/>
                  <a:pt x="217" y="132"/>
                </a:cubicBezTo>
                <a:cubicBezTo>
                  <a:pt x="217" y="179"/>
                  <a:pt x="217" y="179"/>
                  <a:pt x="217" y="179"/>
                </a:cubicBezTo>
                <a:cubicBezTo>
                  <a:pt x="193" y="179"/>
                  <a:pt x="193" y="179"/>
                  <a:pt x="193" y="179"/>
                </a:cubicBezTo>
                <a:lnTo>
                  <a:pt x="193" y="112"/>
                </a:lnTo>
                <a:close/>
                <a:moveTo>
                  <a:pt x="255" y="179"/>
                </a:moveTo>
                <a:cubicBezTo>
                  <a:pt x="231" y="179"/>
                  <a:pt x="231" y="179"/>
                  <a:pt x="231" y="179"/>
                </a:cubicBezTo>
                <a:cubicBezTo>
                  <a:pt x="231" y="147"/>
                  <a:pt x="231" y="147"/>
                  <a:pt x="231" y="147"/>
                </a:cubicBezTo>
                <a:cubicBezTo>
                  <a:pt x="255" y="147"/>
                  <a:pt x="255" y="147"/>
                  <a:pt x="255" y="147"/>
                </a:cubicBezTo>
                <a:lnTo>
                  <a:pt x="255" y="179"/>
                </a:lnTo>
                <a:close/>
                <a:moveTo>
                  <a:pt x="178" y="179"/>
                </a:moveTo>
                <a:cubicBezTo>
                  <a:pt x="154" y="179"/>
                  <a:pt x="154" y="179"/>
                  <a:pt x="154" y="179"/>
                </a:cubicBezTo>
                <a:cubicBezTo>
                  <a:pt x="154" y="127"/>
                  <a:pt x="154" y="127"/>
                  <a:pt x="154" y="127"/>
                </a:cubicBezTo>
                <a:cubicBezTo>
                  <a:pt x="178" y="127"/>
                  <a:pt x="178" y="127"/>
                  <a:pt x="178" y="127"/>
                </a:cubicBezTo>
                <a:lnTo>
                  <a:pt x="178" y="179"/>
                </a:lnTo>
                <a:close/>
                <a:moveTo>
                  <a:pt x="138" y="77"/>
                </a:moveTo>
                <a:cubicBezTo>
                  <a:pt x="156" y="59"/>
                  <a:pt x="179" y="50"/>
                  <a:pt x="204" y="50"/>
                </a:cubicBezTo>
                <a:cubicBezTo>
                  <a:pt x="229" y="50"/>
                  <a:pt x="252" y="59"/>
                  <a:pt x="270" y="77"/>
                </a:cubicBezTo>
                <a:cubicBezTo>
                  <a:pt x="297" y="104"/>
                  <a:pt x="304" y="145"/>
                  <a:pt x="290" y="179"/>
                </a:cubicBezTo>
                <a:cubicBezTo>
                  <a:pt x="270" y="179"/>
                  <a:pt x="270" y="179"/>
                  <a:pt x="270" y="179"/>
                </a:cubicBezTo>
                <a:cubicBezTo>
                  <a:pt x="270" y="132"/>
                  <a:pt x="270" y="132"/>
                  <a:pt x="270" y="132"/>
                </a:cubicBezTo>
                <a:cubicBezTo>
                  <a:pt x="231" y="132"/>
                  <a:pt x="231" y="132"/>
                  <a:pt x="231" y="132"/>
                </a:cubicBezTo>
                <a:cubicBezTo>
                  <a:pt x="231" y="83"/>
                  <a:pt x="231" y="83"/>
                  <a:pt x="231" y="83"/>
                </a:cubicBezTo>
                <a:cubicBezTo>
                  <a:pt x="178" y="83"/>
                  <a:pt x="178" y="83"/>
                  <a:pt x="178" y="83"/>
                </a:cubicBezTo>
                <a:cubicBezTo>
                  <a:pt x="178" y="112"/>
                  <a:pt x="178" y="112"/>
                  <a:pt x="178" y="112"/>
                </a:cubicBezTo>
                <a:cubicBezTo>
                  <a:pt x="139" y="112"/>
                  <a:pt x="139" y="112"/>
                  <a:pt x="139" y="112"/>
                </a:cubicBezTo>
                <a:cubicBezTo>
                  <a:pt x="139" y="179"/>
                  <a:pt x="139" y="179"/>
                  <a:pt x="139" y="179"/>
                </a:cubicBezTo>
                <a:cubicBezTo>
                  <a:pt x="118" y="179"/>
                  <a:pt x="118" y="179"/>
                  <a:pt x="118" y="179"/>
                </a:cubicBezTo>
                <a:cubicBezTo>
                  <a:pt x="104" y="145"/>
                  <a:pt x="111" y="104"/>
                  <a:pt x="138" y="77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85725" tIns="42850" rIns="85725" bIns="428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87" b="1">
              <a:solidFill>
                <a:srgbClr val="D04A0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7" name="Google Shape;2237;p287"/>
          <p:cNvSpPr/>
          <p:nvPr/>
        </p:nvSpPr>
        <p:spPr>
          <a:xfrm>
            <a:off x="3968607" y="5364963"/>
            <a:ext cx="569881" cy="571500"/>
          </a:xfrm>
          <a:custGeom>
            <a:avLst/>
            <a:gdLst/>
            <a:ahLst/>
            <a:cxnLst/>
            <a:rect l="l" t="t" r="r" b="b"/>
            <a:pathLst>
              <a:path w="576" h="576" extrusionOk="0">
                <a:moveTo>
                  <a:pt x="0" y="0"/>
                </a:moveTo>
                <a:cubicBezTo>
                  <a:pt x="0" y="576"/>
                  <a:pt x="0" y="576"/>
                  <a:pt x="0" y="576"/>
                </a:cubicBezTo>
                <a:cubicBezTo>
                  <a:pt x="576" y="576"/>
                  <a:pt x="576" y="576"/>
                  <a:pt x="576" y="576"/>
                </a:cubicBezTo>
                <a:cubicBezTo>
                  <a:pt x="576" y="0"/>
                  <a:pt x="576" y="0"/>
                  <a:pt x="576" y="0"/>
                </a:cubicBezTo>
                <a:lnTo>
                  <a:pt x="0" y="0"/>
                </a:lnTo>
                <a:close/>
                <a:moveTo>
                  <a:pt x="553" y="552"/>
                </a:moveTo>
                <a:cubicBezTo>
                  <a:pt x="38" y="552"/>
                  <a:pt x="38" y="552"/>
                  <a:pt x="38" y="552"/>
                </a:cubicBezTo>
                <a:cubicBezTo>
                  <a:pt x="113" y="478"/>
                  <a:pt x="113" y="478"/>
                  <a:pt x="113" y="478"/>
                </a:cubicBezTo>
                <a:cubicBezTo>
                  <a:pt x="132" y="493"/>
                  <a:pt x="156" y="502"/>
                  <a:pt x="183" y="502"/>
                </a:cubicBezTo>
                <a:cubicBezTo>
                  <a:pt x="245" y="502"/>
                  <a:pt x="295" y="452"/>
                  <a:pt x="295" y="390"/>
                </a:cubicBezTo>
                <a:cubicBezTo>
                  <a:pt x="295" y="328"/>
                  <a:pt x="245" y="278"/>
                  <a:pt x="183" y="278"/>
                </a:cubicBezTo>
                <a:cubicBezTo>
                  <a:pt x="121" y="278"/>
                  <a:pt x="71" y="328"/>
                  <a:pt x="71" y="390"/>
                </a:cubicBezTo>
                <a:cubicBezTo>
                  <a:pt x="71" y="417"/>
                  <a:pt x="80" y="442"/>
                  <a:pt x="96" y="461"/>
                </a:cubicBezTo>
                <a:cubicBezTo>
                  <a:pt x="23" y="533"/>
                  <a:pt x="23" y="533"/>
                  <a:pt x="23" y="533"/>
                </a:cubicBezTo>
                <a:cubicBezTo>
                  <a:pt x="23" y="23"/>
                  <a:pt x="23" y="23"/>
                  <a:pt x="23" y="23"/>
                </a:cubicBezTo>
                <a:cubicBezTo>
                  <a:pt x="553" y="23"/>
                  <a:pt x="553" y="23"/>
                  <a:pt x="553" y="23"/>
                </a:cubicBezTo>
                <a:lnTo>
                  <a:pt x="553" y="552"/>
                </a:lnTo>
                <a:close/>
                <a:moveTo>
                  <a:pt x="95" y="390"/>
                </a:moveTo>
                <a:cubicBezTo>
                  <a:pt x="95" y="341"/>
                  <a:pt x="134" y="302"/>
                  <a:pt x="183" y="302"/>
                </a:cubicBezTo>
                <a:cubicBezTo>
                  <a:pt x="232" y="302"/>
                  <a:pt x="271" y="341"/>
                  <a:pt x="271" y="390"/>
                </a:cubicBezTo>
                <a:cubicBezTo>
                  <a:pt x="271" y="439"/>
                  <a:pt x="232" y="478"/>
                  <a:pt x="183" y="478"/>
                </a:cubicBezTo>
                <a:cubicBezTo>
                  <a:pt x="134" y="478"/>
                  <a:pt x="95" y="439"/>
                  <a:pt x="95" y="390"/>
                </a:cubicBezTo>
                <a:close/>
                <a:moveTo>
                  <a:pt x="182" y="178"/>
                </a:moveTo>
                <a:cubicBezTo>
                  <a:pt x="149" y="122"/>
                  <a:pt x="149" y="122"/>
                  <a:pt x="149" y="122"/>
                </a:cubicBezTo>
                <a:cubicBezTo>
                  <a:pt x="117" y="65"/>
                  <a:pt x="117" y="65"/>
                  <a:pt x="117" y="65"/>
                </a:cubicBezTo>
                <a:cubicBezTo>
                  <a:pt x="84" y="122"/>
                  <a:pt x="84" y="122"/>
                  <a:pt x="84" y="122"/>
                </a:cubicBezTo>
                <a:cubicBezTo>
                  <a:pt x="51" y="178"/>
                  <a:pt x="51" y="178"/>
                  <a:pt x="51" y="178"/>
                </a:cubicBezTo>
                <a:cubicBezTo>
                  <a:pt x="117" y="178"/>
                  <a:pt x="117" y="178"/>
                  <a:pt x="117" y="178"/>
                </a:cubicBezTo>
                <a:lnTo>
                  <a:pt x="182" y="178"/>
                </a:lnTo>
                <a:close/>
                <a:moveTo>
                  <a:pt x="105" y="134"/>
                </a:moveTo>
                <a:cubicBezTo>
                  <a:pt x="117" y="113"/>
                  <a:pt x="117" y="113"/>
                  <a:pt x="117" y="113"/>
                </a:cubicBezTo>
                <a:cubicBezTo>
                  <a:pt x="129" y="134"/>
                  <a:pt x="129" y="134"/>
                  <a:pt x="129" y="134"/>
                </a:cubicBezTo>
                <a:cubicBezTo>
                  <a:pt x="141" y="154"/>
                  <a:pt x="141" y="154"/>
                  <a:pt x="141" y="154"/>
                </a:cubicBezTo>
                <a:cubicBezTo>
                  <a:pt x="117" y="154"/>
                  <a:pt x="117" y="154"/>
                  <a:pt x="117" y="154"/>
                </a:cubicBezTo>
                <a:cubicBezTo>
                  <a:pt x="93" y="154"/>
                  <a:pt x="93" y="154"/>
                  <a:pt x="93" y="154"/>
                </a:cubicBezTo>
                <a:lnTo>
                  <a:pt x="105" y="134"/>
                </a:lnTo>
                <a:close/>
                <a:moveTo>
                  <a:pt x="354" y="245"/>
                </a:moveTo>
                <a:cubicBezTo>
                  <a:pt x="321" y="188"/>
                  <a:pt x="321" y="188"/>
                  <a:pt x="321" y="188"/>
                </a:cubicBezTo>
                <a:cubicBezTo>
                  <a:pt x="289" y="131"/>
                  <a:pt x="289" y="131"/>
                  <a:pt x="289" y="131"/>
                </a:cubicBezTo>
                <a:cubicBezTo>
                  <a:pt x="256" y="188"/>
                  <a:pt x="256" y="188"/>
                  <a:pt x="256" y="188"/>
                </a:cubicBezTo>
                <a:cubicBezTo>
                  <a:pt x="223" y="245"/>
                  <a:pt x="223" y="245"/>
                  <a:pt x="223" y="245"/>
                </a:cubicBezTo>
                <a:cubicBezTo>
                  <a:pt x="289" y="245"/>
                  <a:pt x="289" y="245"/>
                  <a:pt x="289" y="245"/>
                </a:cubicBezTo>
                <a:lnTo>
                  <a:pt x="354" y="245"/>
                </a:lnTo>
                <a:close/>
                <a:moveTo>
                  <a:pt x="277" y="200"/>
                </a:moveTo>
                <a:cubicBezTo>
                  <a:pt x="289" y="179"/>
                  <a:pt x="289" y="179"/>
                  <a:pt x="289" y="179"/>
                </a:cubicBezTo>
                <a:cubicBezTo>
                  <a:pt x="301" y="200"/>
                  <a:pt x="301" y="200"/>
                  <a:pt x="301" y="200"/>
                </a:cubicBezTo>
                <a:cubicBezTo>
                  <a:pt x="313" y="221"/>
                  <a:pt x="313" y="221"/>
                  <a:pt x="313" y="221"/>
                </a:cubicBezTo>
                <a:cubicBezTo>
                  <a:pt x="289" y="221"/>
                  <a:pt x="289" y="221"/>
                  <a:pt x="289" y="221"/>
                </a:cubicBezTo>
                <a:cubicBezTo>
                  <a:pt x="265" y="221"/>
                  <a:pt x="265" y="221"/>
                  <a:pt x="265" y="221"/>
                </a:cubicBezTo>
                <a:lnTo>
                  <a:pt x="277" y="200"/>
                </a:lnTo>
                <a:close/>
                <a:moveTo>
                  <a:pt x="513" y="178"/>
                </a:moveTo>
                <a:cubicBezTo>
                  <a:pt x="480" y="122"/>
                  <a:pt x="480" y="122"/>
                  <a:pt x="480" y="122"/>
                </a:cubicBezTo>
                <a:cubicBezTo>
                  <a:pt x="448" y="65"/>
                  <a:pt x="448" y="65"/>
                  <a:pt x="448" y="65"/>
                </a:cubicBezTo>
                <a:cubicBezTo>
                  <a:pt x="415" y="122"/>
                  <a:pt x="415" y="122"/>
                  <a:pt x="415" y="122"/>
                </a:cubicBezTo>
                <a:cubicBezTo>
                  <a:pt x="382" y="178"/>
                  <a:pt x="382" y="178"/>
                  <a:pt x="382" y="178"/>
                </a:cubicBezTo>
                <a:cubicBezTo>
                  <a:pt x="448" y="178"/>
                  <a:pt x="448" y="178"/>
                  <a:pt x="448" y="178"/>
                </a:cubicBezTo>
                <a:lnTo>
                  <a:pt x="513" y="178"/>
                </a:lnTo>
                <a:close/>
                <a:moveTo>
                  <a:pt x="436" y="134"/>
                </a:moveTo>
                <a:cubicBezTo>
                  <a:pt x="448" y="113"/>
                  <a:pt x="448" y="113"/>
                  <a:pt x="448" y="113"/>
                </a:cubicBezTo>
                <a:cubicBezTo>
                  <a:pt x="460" y="134"/>
                  <a:pt x="460" y="134"/>
                  <a:pt x="460" y="134"/>
                </a:cubicBezTo>
                <a:cubicBezTo>
                  <a:pt x="472" y="154"/>
                  <a:pt x="472" y="154"/>
                  <a:pt x="472" y="154"/>
                </a:cubicBezTo>
                <a:cubicBezTo>
                  <a:pt x="448" y="154"/>
                  <a:pt x="448" y="154"/>
                  <a:pt x="448" y="154"/>
                </a:cubicBezTo>
                <a:cubicBezTo>
                  <a:pt x="424" y="154"/>
                  <a:pt x="424" y="154"/>
                  <a:pt x="424" y="154"/>
                </a:cubicBezTo>
                <a:lnTo>
                  <a:pt x="436" y="134"/>
                </a:lnTo>
                <a:close/>
                <a:moveTo>
                  <a:pt x="388" y="516"/>
                </a:moveTo>
                <a:cubicBezTo>
                  <a:pt x="454" y="516"/>
                  <a:pt x="454" y="516"/>
                  <a:pt x="454" y="516"/>
                </a:cubicBezTo>
                <a:cubicBezTo>
                  <a:pt x="421" y="459"/>
                  <a:pt x="421" y="459"/>
                  <a:pt x="421" y="459"/>
                </a:cubicBezTo>
                <a:cubicBezTo>
                  <a:pt x="388" y="403"/>
                  <a:pt x="388" y="403"/>
                  <a:pt x="388" y="403"/>
                </a:cubicBezTo>
                <a:cubicBezTo>
                  <a:pt x="355" y="459"/>
                  <a:pt x="355" y="459"/>
                  <a:pt x="355" y="459"/>
                </a:cubicBezTo>
                <a:cubicBezTo>
                  <a:pt x="322" y="516"/>
                  <a:pt x="322" y="516"/>
                  <a:pt x="322" y="516"/>
                </a:cubicBezTo>
                <a:lnTo>
                  <a:pt x="388" y="516"/>
                </a:lnTo>
                <a:close/>
                <a:moveTo>
                  <a:pt x="376" y="471"/>
                </a:moveTo>
                <a:cubicBezTo>
                  <a:pt x="388" y="451"/>
                  <a:pt x="388" y="451"/>
                  <a:pt x="388" y="451"/>
                </a:cubicBezTo>
                <a:cubicBezTo>
                  <a:pt x="400" y="471"/>
                  <a:pt x="400" y="471"/>
                  <a:pt x="400" y="471"/>
                </a:cubicBezTo>
                <a:cubicBezTo>
                  <a:pt x="412" y="492"/>
                  <a:pt x="412" y="492"/>
                  <a:pt x="412" y="492"/>
                </a:cubicBezTo>
                <a:cubicBezTo>
                  <a:pt x="388" y="492"/>
                  <a:pt x="388" y="492"/>
                  <a:pt x="388" y="492"/>
                </a:cubicBezTo>
                <a:cubicBezTo>
                  <a:pt x="364" y="492"/>
                  <a:pt x="364" y="492"/>
                  <a:pt x="364" y="492"/>
                </a:cubicBezTo>
                <a:lnTo>
                  <a:pt x="376" y="471"/>
                </a:lnTo>
                <a:close/>
                <a:moveTo>
                  <a:pt x="507" y="351"/>
                </a:moveTo>
                <a:cubicBezTo>
                  <a:pt x="474" y="294"/>
                  <a:pt x="474" y="294"/>
                  <a:pt x="474" y="294"/>
                </a:cubicBezTo>
                <a:cubicBezTo>
                  <a:pt x="441" y="237"/>
                  <a:pt x="441" y="237"/>
                  <a:pt x="441" y="237"/>
                </a:cubicBezTo>
                <a:cubicBezTo>
                  <a:pt x="408" y="294"/>
                  <a:pt x="408" y="294"/>
                  <a:pt x="408" y="294"/>
                </a:cubicBezTo>
                <a:cubicBezTo>
                  <a:pt x="375" y="351"/>
                  <a:pt x="375" y="351"/>
                  <a:pt x="375" y="351"/>
                </a:cubicBezTo>
                <a:cubicBezTo>
                  <a:pt x="441" y="351"/>
                  <a:pt x="441" y="351"/>
                  <a:pt x="441" y="351"/>
                </a:cubicBezTo>
                <a:lnTo>
                  <a:pt x="507" y="351"/>
                </a:lnTo>
                <a:close/>
                <a:moveTo>
                  <a:pt x="429" y="306"/>
                </a:moveTo>
                <a:cubicBezTo>
                  <a:pt x="441" y="285"/>
                  <a:pt x="441" y="285"/>
                  <a:pt x="441" y="285"/>
                </a:cubicBezTo>
                <a:cubicBezTo>
                  <a:pt x="453" y="306"/>
                  <a:pt x="453" y="306"/>
                  <a:pt x="453" y="306"/>
                </a:cubicBezTo>
                <a:cubicBezTo>
                  <a:pt x="465" y="327"/>
                  <a:pt x="465" y="327"/>
                  <a:pt x="465" y="327"/>
                </a:cubicBezTo>
                <a:cubicBezTo>
                  <a:pt x="441" y="327"/>
                  <a:pt x="441" y="327"/>
                  <a:pt x="441" y="327"/>
                </a:cubicBezTo>
                <a:cubicBezTo>
                  <a:pt x="417" y="327"/>
                  <a:pt x="417" y="327"/>
                  <a:pt x="417" y="327"/>
                </a:cubicBezTo>
                <a:lnTo>
                  <a:pt x="429" y="306"/>
                </a:lnTo>
                <a:close/>
                <a:moveTo>
                  <a:pt x="232" y="440"/>
                </a:moveTo>
                <a:cubicBezTo>
                  <a:pt x="132" y="440"/>
                  <a:pt x="132" y="440"/>
                  <a:pt x="132" y="440"/>
                </a:cubicBezTo>
                <a:cubicBezTo>
                  <a:pt x="132" y="341"/>
                  <a:pt x="132" y="341"/>
                  <a:pt x="132" y="341"/>
                </a:cubicBezTo>
                <a:cubicBezTo>
                  <a:pt x="232" y="341"/>
                  <a:pt x="232" y="341"/>
                  <a:pt x="232" y="341"/>
                </a:cubicBezTo>
                <a:lnTo>
                  <a:pt x="232" y="44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14300" tIns="57150" rIns="114300" bIns="571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8" name="Google Shape;2238;p287"/>
          <p:cNvSpPr/>
          <p:nvPr/>
        </p:nvSpPr>
        <p:spPr>
          <a:xfrm rot="2270808">
            <a:off x="4676051" y="4861211"/>
            <a:ext cx="267459" cy="420357"/>
          </a:xfrm>
          <a:prstGeom prst="triangle">
            <a:avLst>
              <a:gd name="adj" fmla="val 50000"/>
            </a:avLst>
          </a:prstGeom>
          <a:solidFill>
            <a:srgbClr val="DB536A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9" name="Google Shape;2239;p287"/>
          <p:cNvSpPr/>
          <p:nvPr/>
        </p:nvSpPr>
        <p:spPr>
          <a:xfrm rot="4208586">
            <a:off x="3745502" y="3980635"/>
            <a:ext cx="267611" cy="420678"/>
          </a:xfrm>
          <a:prstGeom prst="triangle">
            <a:avLst>
              <a:gd name="adj" fmla="val 50000"/>
            </a:avLst>
          </a:prstGeom>
          <a:solidFill>
            <a:srgbClr val="E0301E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0" name="Google Shape;2240;p287"/>
          <p:cNvSpPr/>
          <p:nvPr/>
        </p:nvSpPr>
        <p:spPr>
          <a:xfrm rot="5519425">
            <a:off x="3648793" y="2583631"/>
            <a:ext cx="267762" cy="420568"/>
          </a:xfrm>
          <a:prstGeom prst="triangle">
            <a:avLst>
              <a:gd name="adj" fmla="val 50000"/>
            </a:avLst>
          </a:prstGeom>
          <a:solidFill>
            <a:srgbClr val="D04A02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1" name="Google Shape;2241;p287"/>
          <p:cNvSpPr txBox="1"/>
          <p:nvPr/>
        </p:nvSpPr>
        <p:spPr>
          <a:xfrm>
            <a:off x="1729149" y="605575"/>
            <a:ext cx="1303475" cy="384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600"/>
              </a:spcAft>
              <a:buNone/>
            </a:pPr>
            <a:r>
              <a:rPr lang="en-GB" sz="2000" b="1" dirty="0" err="1">
                <a:solidFill>
                  <a:schemeClr val="accent1">
                    <a:lumMod val="50000"/>
                  </a:schemeClr>
                </a:solidFill>
              </a:rPr>
              <a:t>Planering</a:t>
            </a:r>
            <a:endParaRPr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242" name="Google Shape;2242;p287"/>
          <p:cNvSpPr txBox="1"/>
          <p:nvPr/>
        </p:nvSpPr>
        <p:spPr>
          <a:xfrm>
            <a:off x="7979975" y="864163"/>
            <a:ext cx="4212026" cy="384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600"/>
              </a:spcAft>
              <a:buNone/>
            </a:pPr>
            <a:r>
              <a:rPr lang="en-GB" sz="2000" b="1" dirty="0" err="1">
                <a:solidFill>
                  <a:schemeClr val="accent1">
                    <a:lumMod val="50000"/>
                  </a:schemeClr>
                </a:solidFill>
              </a:rPr>
              <a:t>Genomförande</a:t>
            </a:r>
            <a:r>
              <a:rPr lang="en-GB" sz="20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2000" b="1" dirty="0" err="1">
                <a:solidFill>
                  <a:schemeClr val="accent1">
                    <a:lumMod val="50000"/>
                  </a:schemeClr>
                </a:solidFill>
              </a:rPr>
              <a:t>och</a:t>
            </a:r>
            <a:r>
              <a:rPr lang="en-GB" sz="20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2000" b="1" dirty="0" err="1">
                <a:solidFill>
                  <a:schemeClr val="accent1">
                    <a:lumMod val="50000"/>
                  </a:schemeClr>
                </a:solidFill>
              </a:rPr>
              <a:t>rapportering</a:t>
            </a:r>
            <a:endParaRPr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Google Shape;2234;p287">
            <a:extLst>
              <a:ext uri="{FF2B5EF4-FFF2-40B4-BE49-F238E27FC236}">
                <a16:creationId xmlns:a16="http://schemas.microsoft.com/office/drawing/2014/main" id="{3C05F6B4-1947-388B-D0BE-0B77C5EEDBBA}"/>
              </a:ext>
            </a:extLst>
          </p:cNvPr>
          <p:cNvSpPr/>
          <p:nvPr/>
        </p:nvSpPr>
        <p:spPr>
          <a:xfrm>
            <a:off x="3389601" y="1281306"/>
            <a:ext cx="607874" cy="571500"/>
          </a:xfrm>
          <a:custGeom>
            <a:avLst/>
            <a:gdLst/>
            <a:ahLst/>
            <a:cxnLst/>
            <a:rect l="l" t="t" r="r" b="b"/>
            <a:pathLst>
              <a:path w="576" h="576" extrusionOk="0">
                <a:moveTo>
                  <a:pt x="0" y="0"/>
                </a:moveTo>
                <a:cubicBezTo>
                  <a:pt x="0" y="576"/>
                  <a:pt x="0" y="576"/>
                  <a:pt x="0" y="576"/>
                </a:cubicBezTo>
                <a:cubicBezTo>
                  <a:pt x="576" y="576"/>
                  <a:pt x="576" y="576"/>
                  <a:pt x="576" y="576"/>
                </a:cubicBezTo>
                <a:cubicBezTo>
                  <a:pt x="576" y="0"/>
                  <a:pt x="576" y="0"/>
                  <a:pt x="576" y="0"/>
                </a:cubicBezTo>
                <a:lnTo>
                  <a:pt x="0" y="0"/>
                </a:lnTo>
                <a:close/>
                <a:moveTo>
                  <a:pt x="551" y="551"/>
                </a:moveTo>
                <a:cubicBezTo>
                  <a:pt x="25" y="551"/>
                  <a:pt x="25" y="551"/>
                  <a:pt x="25" y="551"/>
                </a:cubicBezTo>
                <a:cubicBezTo>
                  <a:pt x="25" y="24"/>
                  <a:pt x="25" y="24"/>
                  <a:pt x="25" y="24"/>
                </a:cubicBezTo>
                <a:cubicBezTo>
                  <a:pt x="551" y="24"/>
                  <a:pt x="551" y="24"/>
                  <a:pt x="551" y="24"/>
                </a:cubicBezTo>
                <a:lnTo>
                  <a:pt x="551" y="551"/>
                </a:lnTo>
                <a:close/>
                <a:moveTo>
                  <a:pt x="60" y="238"/>
                </a:moveTo>
                <a:cubicBezTo>
                  <a:pt x="135" y="260"/>
                  <a:pt x="135" y="260"/>
                  <a:pt x="135" y="260"/>
                </a:cubicBezTo>
                <a:cubicBezTo>
                  <a:pt x="135" y="352"/>
                  <a:pt x="135" y="352"/>
                  <a:pt x="135" y="352"/>
                </a:cubicBezTo>
                <a:cubicBezTo>
                  <a:pt x="140" y="355"/>
                  <a:pt x="140" y="355"/>
                  <a:pt x="140" y="355"/>
                </a:cubicBezTo>
                <a:cubicBezTo>
                  <a:pt x="182" y="389"/>
                  <a:pt x="235" y="407"/>
                  <a:pt x="289" y="407"/>
                </a:cubicBezTo>
                <a:cubicBezTo>
                  <a:pt x="333" y="407"/>
                  <a:pt x="378" y="394"/>
                  <a:pt x="416" y="369"/>
                </a:cubicBezTo>
                <a:cubicBezTo>
                  <a:pt x="416" y="406"/>
                  <a:pt x="416" y="406"/>
                  <a:pt x="416" y="406"/>
                </a:cubicBezTo>
                <a:cubicBezTo>
                  <a:pt x="390" y="451"/>
                  <a:pt x="390" y="451"/>
                  <a:pt x="390" y="451"/>
                </a:cubicBezTo>
                <a:cubicBezTo>
                  <a:pt x="411" y="463"/>
                  <a:pt x="411" y="463"/>
                  <a:pt x="411" y="463"/>
                </a:cubicBezTo>
                <a:cubicBezTo>
                  <a:pt x="428" y="434"/>
                  <a:pt x="428" y="434"/>
                  <a:pt x="428" y="434"/>
                </a:cubicBezTo>
                <a:cubicBezTo>
                  <a:pt x="446" y="463"/>
                  <a:pt x="446" y="463"/>
                  <a:pt x="446" y="463"/>
                </a:cubicBezTo>
                <a:cubicBezTo>
                  <a:pt x="467" y="451"/>
                  <a:pt x="467" y="451"/>
                  <a:pt x="467" y="451"/>
                </a:cubicBezTo>
                <a:cubicBezTo>
                  <a:pt x="441" y="406"/>
                  <a:pt x="441" y="406"/>
                  <a:pt x="441" y="406"/>
                </a:cubicBezTo>
                <a:cubicBezTo>
                  <a:pt x="441" y="352"/>
                  <a:pt x="441" y="352"/>
                  <a:pt x="441" y="352"/>
                </a:cubicBezTo>
                <a:cubicBezTo>
                  <a:pt x="441" y="258"/>
                  <a:pt x="441" y="258"/>
                  <a:pt x="441" y="258"/>
                </a:cubicBezTo>
                <a:cubicBezTo>
                  <a:pt x="516" y="236"/>
                  <a:pt x="516" y="236"/>
                  <a:pt x="516" y="236"/>
                </a:cubicBezTo>
                <a:cubicBezTo>
                  <a:pt x="522" y="234"/>
                  <a:pt x="525" y="229"/>
                  <a:pt x="525" y="224"/>
                </a:cubicBezTo>
                <a:cubicBezTo>
                  <a:pt x="525" y="218"/>
                  <a:pt x="521" y="214"/>
                  <a:pt x="516" y="212"/>
                </a:cubicBezTo>
                <a:cubicBezTo>
                  <a:pt x="287" y="151"/>
                  <a:pt x="287" y="151"/>
                  <a:pt x="287" y="151"/>
                </a:cubicBezTo>
                <a:cubicBezTo>
                  <a:pt x="60" y="215"/>
                  <a:pt x="60" y="215"/>
                  <a:pt x="60" y="215"/>
                </a:cubicBezTo>
                <a:cubicBezTo>
                  <a:pt x="54" y="216"/>
                  <a:pt x="51" y="221"/>
                  <a:pt x="51" y="227"/>
                </a:cubicBezTo>
                <a:cubicBezTo>
                  <a:pt x="51" y="232"/>
                  <a:pt x="54" y="237"/>
                  <a:pt x="60" y="238"/>
                </a:cubicBezTo>
                <a:close/>
                <a:moveTo>
                  <a:pt x="289" y="383"/>
                </a:moveTo>
                <a:cubicBezTo>
                  <a:pt x="241" y="383"/>
                  <a:pt x="197" y="368"/>
                  <a:pt x="160" y="340"/>
                </a:cubicBezTo>
                <a:cubicBezTo>
                  <a:pt x="160" y="267"/>
                  <a:pt x="160" y="267"/>
                  <a:pt x="160" y="267"/>
                </a:cubicBezTo>
                <a:cubicBezTo>
                  <a:pt x="283" y="302"/>
                  <a:pt x="283" y="302"/>
                  <a:pt x="283" y="302"/>
                </a:cubicBezTo>
                <a:cubicBezTo>
                  <a:pt x="283" y="302"/>
                  <a:pt x="283" y="302"/>
                  <a:pt x="283" y="302"/>
                </a:cubicBezTo>
                <a:cubicBezTo>
                  <a:pt x="287" y="302"/>
                  <a:pt x="287" y="302"/>
                  <a:pt x="287" y="302"/>
                </a:cubicBezTo>
                <a:cubicBezTo>
                  <a:pt x="416" y="267"/>
                  <a:pt x="416" y="267"/>
                  <a:pt x="416" y="267"/>
                </a:cubicBezTo>
                <a:cubicBezTo>
                  <a:pt x="416" y="340"/>
                  <a:pt x="416" y="340"/>
                  <a:pt x="416" y="340"/>
                </a:cubicBezTo>
                <a:cubicBezTo>
                  <a:pt x="378" y="368"/>
                  <a:pt x="334" y="383"/>
                  <a:pt x="289" y="383"/>
                </a:cubicBezTo>
                <a:close/>
                <a:moveTo>
                  <a:pt x="287" y="176"/>
                </a:moveTo>
                <a:cubicBezTo>
                  <a:pt x="467" y="225"/>
                  <a:pt x="467" y="225"/>
                  <a:pt x="467" y="225"/>
                </a:cubicBezTo>
                <a:cubicBezTo>
                  <a:pt x="424" y="237"/>
                  <a:pt x="424" y="237"/>
                  <a:pt x="424" y="237"/>
                </a:cubicBezTo>
                <a:cubicBezTo>
                  <a:pt x="291" y="209"/>
                  <a:pt x="291" y="209"/>
                  <a:pt x="291" y="209"/>
                </a:cubicBezTo>
                <a:cubicBezTo>
                  <a:pt x="284" y="207"/>
                  <a:pt x="277" y="211"/>
                  <a:pt x="276" y="218"/>
                </a:cubicBezTo>
                <a:cubicBezTo>
                  <a:pt x="275" y="225"/>
                  <a:pt x="279" y="231"/>
                  <a:pt x="285" y="233"/>
                </a:cubicBezTo>
                <a:cubicBezTo>
                  <a:pt x="374" y="251"/>
                  <a:pt x="374" y="251"/>
                  <a:pt x="374" y="251"/>
                </a:cubicBezTo>
                <a:cubicBezTo>
                  <a:pt x="287" y="277"/>
                  <a:pt x="287" y="277"/>
                  <a:pt x="287" y="277"/>
                </a:cubicBezTo>
                <a:cubicBezTo>
                  <a:pt x="135" y="234"/>
                  <a:pt x="135" y="234"/>
                  <a:pt x="135" y="234"/>
                </a:cubicBezTo>
                <a:cubicBezTo>
                  <a:pt x="135" y="234"/>
                  <a:pt x="135" y="234"/>
                  <a:pt x="135" y="234"/>
                </a:cubicBezTo>
                <a:cubicBezTo>
                  <a:pt x="108" y="227"/>
                  <a:pt x="108" y="227"/>
                  <a:pt x="108" y="227"/>
                </a:cubicBezTo>
                <a:lnTo>
                  <a:pt x="287" y="176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19350" tIns="59675" rIns="119350" bIns="596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00" b="1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1EFE34B8-ACEF-4CCD-AF45-2468F39EFC7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90854" y="836613"/>
            <a:ext cx="6760847" cy="1079499"/>
          </a:xfrm>
        </p:spPr>
        <p:txBody>
          <a:bodyPr/>
          <a:lstStyle/>
          <a:p>
            <a:r>
              <a:rPr lang="sv-SE" dirty="0"/>
              <a:t>Enkät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6535063B-BB93-4E9A-AF8B-EFA14D3B8E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90854" y="2060575"/>
            <a:ext cx="6760847" cy="3960813"/>
          </a:xfrm>
        </p:spPr>
        <p:txBody>
          <a:bodyPr/>
          <a:lstStyle/>
          <a:p>
            <a:pPr marL="0" indent="0">
              <a:buNone/>
            </a:pPr>
            <a:r>
              <a:rPr lang="sv-SE" dirty="0"/>
              <a:t>773 fick enkäten och 530 svarade. </a:t>
            </a:r>
          </a:p>
          <a:p>
            <a:pPr marL="0" indent="0">
              <a:buNone/>
            </a:pPr>
            <a:r>
              <a:rPr lang="sv-SE" sz="2000" b="1" dirty="0">
                <a:solidFill>
                  <a:schemeClr val="accent1">
                    <a:lumMod val="50000"/>
                  </a:schemeClr>
                </a:solidFill>
              </a:rPr>
              <a:t>Svarsfrekvens 69%</a:t>
            </a:r>
          </a:p>
          <a:p>
            <a:pPr marL="0" indent="0">
              <a:buNone/>
            </a:pPr>
            <a:endParaRPr lang="sv-SE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" name="Picture 12" descr="höstsoffa">
            <a:extLst>
              <a:ext uri="{FF2B5EF4-FFF2-40B4-BE49-F238E27FC236}">
                <a16:creationId xmlns:a16="http://schemas.microsoft.com/office/drawing/2014/main" id="{CF8F396D-36AD-4BAA-9C05-71E54EF110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38287" y="1493347"/>
            <a:ext cx="2578100" cy="171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4" descr="Höstbär">
            <a:extLst>
              <a:ext uri="{FF2B5EF4-FFF2-40B4-BE49-F238E27FC236}">
                <a16:creationId xmlns:a16="http://schemas.microsoft.com/office/drawing/2014/main" id="{050B667C-BFA5-405C-831A-C28A724950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38287" y="3417397"/>
            <a:ext cx="257810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Tabell 7">
            <a:extLst>
              <a:ext uri="{FF2B5EF4-FFF2-40B4-BE49-F238E27FC236}">
                <a16:creationId xmlns:a16="http://schemas.microsoft.com/office/drawing/2014/main" id="{CFDC1F84-5B0E-454C-9D13-11E885C43C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7464119"/>
              </p:ext>
            </p:extLst>
          </p:nvPr>
        </p:nvGraphicFramePr>
        <p:xfrm>
          <a:off x="4590854" y="3087689"/>
          <a:ext cx="4883084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4857">
                  <a:extLst>
                    <a:ext uri="{9D8B030D-6E8A-4147-A177-3AD203B41FA5}">
                      <a16:colId xmlns:a16="http://schemas.microsoft.com/office/drawing/2014/main" val="4219602009"/>
                    </a:ext>
                  </a:extLst>
                </a:gridCol>
                <a:gridCol w="1838227">
                  <a:extLst>
                    <a:ext uri="{9D8B030D-6E8A-4147-A177-3AD203B41FA5}">
                      <a16:colId xmlns:a16="http://schemas.microsoft.com/office/drawing/2014/main" val="47808305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sv-SE" dirty="0"/>
                        <a:t>Respondenter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Svarsfrekvens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55363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/>
                        <a:t>Ekonomichefer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73 %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70814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/>
                        <a:t>Förtroendevalda revisorer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71%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61039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/>
                        <a:t>Sakkunniga revisionskontor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91%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60524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/>
                        <a:t>Sakkunniga byrå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48%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64505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02754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3">
            <a:extLst>
              <a:ext uri="{FF2B5EF4-FFF2-40B4-BE49-F238E27FC236}">
                <a16:creationId xmlns:a16="http://schemas.microsoft.com/office/drawing/2014/main" id="{A8CCEE39-0E82-4690-8AD4-34CBF00CDDEC}"/>
              </a:ext>
            </a:extLst>
          </p:cNvPr>
          <p:cNvSpPr txBox="1">
            <a:spLocks/>
          </p:cNvSpPr>
          <p:nvPr/>
        </p:nvSpPr>
        <p:spPr>
          <a:xfrm>
            <a:off x="474302" y="620190"/>
            <a:ext cx="11073714" cy="70173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2000" b="1" dirty="0">
                <a:solidFill>
                  <a:schemeClr val="accent1">
                    <a:lumMod val="50000"/>
                  </a:schemeClr>
                </a:solidFill>
              </a:rPr>
              <a:t>Upplever du/ni att revisionen uppmärksammat fler eller färre områden i samband med granskningen av räkenskaperna än tidigare sedan införandet av standard för kommunal räkenskapsrevision?</a:t>
            </a:r>
          </a:p>
        </p:txBody>
      </p:sp>
      <p:graphicFrame>
        <p:nvGraphicFramePr>
          <p:cNvPr id="7" name="\Templates\Excel standard_SKR_Liggande stapel fraktionsspalt.crtx" descr="\Templates\Excel standard_SKR_Liggande stapel fraktionsspalt.crtx">
            <a:extLst>
              <a:ext uri="{FF2B5EF4-FFF2-40B4-BE49-F238E27FC236}">
                <a16:creationId xmlns:a16="http://schemas.microsoft.com/office/drawing/2014/main" id="{854ECDC0-55C9-48F8-8E6C-62D71D7417E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11384778"/>
              </p:ext>
            </p:extLst>
          </p:nvPr>
        </p:nvGraphicFramePr>
        <p:xfrm>
          <a:off x="263952" y="1527146"/>
          <a:ext cx="10859677" cy="45908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013070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>
            <a:extLst>
              <a:ext uri="{FF2B5EF4-FFF2-40B4-BE49-F238E27FC236}">
                <a16:creationId xmlns:a16="http://schemas.microsoft.com/office/drawing/2014/main" id="{BD793364-C520-4B13-BEE2-826F54A2B44C}"/>
              </a:ext>
            </a:extLst>
          </p:cNvPr>
          <p:cNvSpPr txBox="1">
            <a:spLocks/>
          </p:cNvSpPr>
          <p:nvPr/>
        </p:nvSpPr>
        <p:spPr>
          <a:xfrm>
            <a:off x="919301" y="557092"/>
            <a:ext cx="10061450" cy="123713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2400" b="1">
                <a:solidFill>
                  <a:schemeClr val="accent1">
                    <a:lumMod val="50000"/>
                  </a:schemeClr>
                </a:solidFill>
              </a:rPr>
              <a:t>Anser du/ni att standard för kommunal räkenskapsrevision är tillräckligt anpassad till den kommunala särarten? </a:t>
            </a:r>
            <a:endParaRPr lang="sv-SE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7" name="\Templates\Excel standard_SKR_Liggande stapel fraktionsspalt.crtx" descr="\Templates\Excel standard_SKR_Liggande stapel fraktionsspalt.crtx">
            <a:extLst>
              <a:ext uri="{FF2B5EF4-FFF2-40B4-BE49-F238E27FC236}">
                <a16:creationId xmlns:a16="http://schemas.microsoft.com/office/drawing/2014/main" id="{039F7DF2-F2E7-4E03-B32C-04B9DC55CF3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4400189"/>
              </p:ext>
            </p:extLst>
          </p:nvPr>
        </p:nvGraphicFramePr>
        <p:xfrm>
          <a:off x="716720" y="1596258"/>
          <a:ext cx="10264031" cy="46383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ruta 1">
            <a:extLst>
              <a:ext uri="{FF2B5EF4-FFF2-40B4-BE49-F238E27FC236}">
                <a16:creationId xmlns:a16="http://schemas.microsoft.com/office/drawing/2014/main" id="{F2E0264A-BA1A-4EC2-A5A6-8B70173B96D8}"/>
              </a:ext>
            </a:extLst>
          </p:cNvPr>
          <p:cNvSpPr txBox="1"/>
          <p:nvPr/>
        </p:nvSpPr>
        <p:spPr>
          <a:xfrm>
            <a:off x="754428" y="2201600"/>
            <a:ext cx="17526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/>
              <a:t>Ekonomichefer</a:t>
            </a:r>
            <a:br>
              <a:rPr lang="sv-SE" sz="1600" dirty="0"/>
            </a:br>
            <a:r>
              <a:rPr lang="sv-SE" sz="1600" dirty="0"/>
              <a:t>(n=223)</a:t>
            </a:r>
          </a:p>
          <a:p>
            <a:endParaRPr lang="sv-SE" sz="1600" dirty="0"/>
          </a:p>
          <a:p>
            <a:r>
              <a:rPr lang="sv-SE" sz="1600" dirty="0"/>
              <a:t>Förtroendevalda revisorer</a:t>
            </a:r>
          </a:p>
          <a:p>
            <a:r>
              <a:rPr lang="sv-SE" sz="1600" dirty="0"/>
              <a:t>(n=217)</a:t>
            </a:r>
          </a:p>
          <a:p>
            <a:endParaRPr lang="sv-SE" sz="1600" dirty="0"/>
          </a:p>
          <a:p>
            <a:r>
              <a:rPr lang="sv-SE" sz="1600" dirty="0"/>
              <a:t>Sakkunniga </a:t>
            </a:r>
          </a:p>
          <a:p>
            <a:r>
              <a:rPr lang="sv-SE" sz="1600" dirty="0"/>
              <a:t>Revisionskontor</a:t>
            </a:r>
          </a:p>
          <a:p>
            <a:r>
              <a:rPr lang="sv-SE" sz="1600" dirty="0"/>
              <a:t>(n=20)</a:t>
            </a:r>
          </a:p>
          <a:p>
            <a:endParaRPr lang="sv-SE" sz="1600" dirty="0"/>
          </a:p>
          <a:p>
            <a:r>
              <a:rPr lang="sv-SE" sz="1600" dirty="0"/>
              <a:t>Sakkunniga byrå</a:t>
            </a:r>
          </a:p>
          <a:p>
            <a:r>
              <a:rPr lang="sv-SE" sz="1600" dirty="0"/>
              <a:t>(n=63)</a:t>
            </a:r>
          </a:p>
        </p:txBody>
      </p:sp>
    </p:spTree>
    <p:extLst>
      <p:ext uri="{BB962C8B-B14F-4D97-AF65-F5344CB8AC3E}">
        <p14:creationId xmlns:p14="http://schemas.microsoft.com/office/powerpoint/2010/main" val="612435551"/>
      </p:ext>
    </p:extLst>
  </p:cSld>
  <p:clrMapOvr>
    <a:masterClrMapping/>
  </p:clrMapOvr>
</p:sld>
</file>

<file path=ppt/theme/theme1.xml><?xml version="1.0" encoding="utf-8"?>
<a:theme xmlns:a="http://schemas.openxmlformats.org/drawingml/2006/main" name="Skyrev">
  <a:themeElements>
    <a:clrScheme name="SkyrevColorTheme">
      <a:dk1>
        <a:srgbClr val="41413F"/>
      </a:dk1>
      <a:lt1>
        <a:srgbClr val="FFFFFF"/>
      </a:lt1>
      <a:dk2>
        <a:srgbClr val="000000"/>
      </a:dk2>
      <a:lt2>
        <a:srgbClr val="E6E6E4"/>
      </a:lt2>
      <a:accent1>
        <a:srgbClr val="C4A176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41413F"/>
      </a:hlink>
      <a:folHlink>
        <a:srgbClr val="41413F"/>
      </a:folHlink>
    </a:clrScheme>
    <a:fontScheme name="SkyrevFont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yrevMall0.4.pptx" id="{16511F9B-82A0-41D1-B387-FF5A4201534C}" vid="{19FF6F25-8F58-4C19-96C0-E11FCEFE081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SKR Egna färger 2023">
    <a:dk1>
      <a:sysClr val="windowText" lastClr="000000"/>
    </a:dk1>
    <a:lt1>
      <a:sysClr val="window" lastClr="FFFFFF"/>
    </a:lt1>
    <a:dk2>
      <a:srgbClr val="6A605A"/>
    </a:dk2>
    <a:lt2>
      <a:srgbClr val="D7D1CA"/>
    </a:lt2>
    <a:accent1>
      <a:srgbClr val="005A69"/>
    </a:accent1>
    <a:accent2>
      <a:srgbClr val="E06C00"/>
    </a:accent2>
    <a:accent3>
      <a:srgbClr val="7D2B40"/>
    </a:accent3>
    <a:accent4>
      <a:srgbClr val="0071A1"/>
    </a:accent4>
    <a:accent5>
      <a:srgbClr val="7A5589"/>
    </a:accent5>
    <a:accent6>
      <a:srgbClr val="3A6E31"/>
    </a:accent6>
    <a:hlink>
      <a:srgbClr val="0563C1"/>
    </a:hlink>
    <a:folHlink>
      <a:srgbClr val="954F72"/>
    </a:folHlink>
  </a:clrScheme>
  <a:fontScheme name="SKR Egna färger 2023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SKR Egna färger 2023">
    <a:dk1>
      <a:sysClr val="windowText" lastClr="000000"/>
    </a:dk1>
    <a:lt1>
      <a:sysClr val="window" lastClr="FFFFFF"/>
    </a:lt1>
    <a:dk2>
      <a:srgbClr val="6A605A"/>
    </a:dk2>
    <a:lt2>
      <a:srgbClr val="D7D1CA"/>
    </a:lt2>
    <a:accent1>
      <a:srgbClr val="005A69"/>
    </a:accent1>
    <a:accent2>
      <a:srgbClr val="E06C00"/>
    </a:accent2>
    <a:accent3>
      <a:srgbClr val="7D2B40"/>
    </a:accent3>
    <a:accent4>
      <a:srgbClr val="0071A1"/>
    </a:accent4>
    <a:accent5>
      <a:srgbClr val="7A5589"/>
    </a:accent5>
    <a:accent6>
      <a:srgbClr val="3A6E31"/>
    </a:accent6>
    <a:hlink>
      <a:srgbClr val="0563C1"/>
    </a:hlink>
    <a:folHlink>
      <a:srgbClr val="954F72"/>
    </a:folHlink>
  </a:clrScheme>
  <a:fontScheme name="SKR Egna färger 2023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SkyrevMallGrund</Template>
  <TotalTime>1456</TotalTime>
  <Words>852</Words>
  <Application>Microsoft Office PowerPoint</Application>
  <PresentationFormat>Bredbild</PresentationFormat>
  <Paragraphs>149</Paragraphs>
  <Slides>14</Slides>
  <Notes>3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14</vt:i4>
      </vt:variant>
    </vt:vector>
  </HeadingPairs>
  <TitlesOfParts>
    <vt:vector size="20" baseType="lpstr">
      <vt:lpstr>Arial</vt:lpstr>
      <vt:lpstr>Calibri</vt:lpstr>
      <vt:lpstr>Georgia</vt:lpstr>
      <vt:lpstr>Symbol</vt:lpstr>
      <vt:lpstr>Wingdings</vt:lpstr>
      <vt:lpstr>Skyrev</vt:lpstr>
      <vt:lpstr>Ett år med standarden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SVERIGES KOMMUNALA YRKESREVISORER</dc:title>
  <dc:creator>Skyrev</dc:creator>
  <cp:lastModifiedBy>Ekman Elin</cp:lastModifiedBy>
  <cp:revision>98</cp:revision>
  <dcterms:created xsi:type="dcterms:W3CDTF">2022-06-30T09:11:37Z</dcterms:created>
  <dcterms:modified xsi:type="dcterms:W3CDTF">2024-12-10T15:20:15Z</dcterms:modified>
</cp:coreProperties>
</file>