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1" r:id="rId2"/>
    <p:sldId id="262" r:id="rId3"/>
    <p:sldId id="263" r:id="rId4"/>
    <p:sldId id="264" r:id="rId5"/>
    <p:sldId id="265" r:id="rId6"/>
    <p:sldId id="268" r:id="rId7"/>
    <p:sldId id="271" r:id="rId8"/>
    <p:sldId id="272" r:id="rId9"/>
    <p:sldId id="283" r:id="rId10"/>
    <p:sldId id="274" r:id="rId11"/>
    <p:sldId id="275" r:id="rId12"/>
    <p:sldId id="276" r:id="rId13"/>
    <p:sldId id="277" r:id="rId14"/>
    <p:sldId id="278" r:id="rId15"/>
    <p:sldId id="279" r:id="rId16"/>
    <p:sldId id="280" r:id="rId17"/>
    <p:sldId id="281" r:id="rId18"/>
    <p:sldId id="282" r:id="rId19"/>
    <p:sldId id="273" r:id="rId2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mée Sanna" initials="BS" lastIdx="1" clrIdx="0">
    <p:extLst>
      <p:ext uri="{19B8F6BF-5375-455C-9EA6-DF929625EA0E}">
        <p15:presenceInfo xmlns:p15="http://schemas.microsoft.com/office/powerpoint/2012/main" userId="S::Sanna.Bromee@regionostergotland.se::078fac23-2170-47f7-935d-138322abbe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462B"/>
    <a:srgbClr val="FEDCCE"/>
    <a:srgbClr val="FDC9B4"/>
    <a:srgbClr val="FFDDDE"/>
    <a:srgbClr val="6F122E"/>
    <a:srgbClr val="9D1E52"/>
    <a:srgbClr val="FB575C"/>
    <a:srgbClr val="D47800"/>
    <a:srgbClr val="092D59"/>
    <a:srgbClr val="4D64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82" autoAdjust="0"/>
  </p:normalViewPr>
  <p:slideViewPr>
    <p:cSldViewPr snapToGrid="0">
      <p:cViewPr varScale="1">
        <p:scale>
          <a:sx n="119" d="100"/>
          <a:sy n="119" d="100"/>
        </p:scale>
        <p:origin x="96" y="3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DE21824-5386-4C49-852C-B4E063B98066}" type="datetimeFigureOut">
              <a:rPr lang="sv-SE" smtClean="0"/>
              <a:t>2023-11-13</a:t>
            </a:fld>
            <a:endParaRPr lang="sv-SE"/>
          </a:p>
        </p:txBody>
      </p:sp>
      <p:sp>
        <p:nvSpPr>
          <p:cNvPr id="4" name="Platshållare för sidfo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C03FF86-1BF8-43BC-AA3D-713994CD5944}" type="slidenum">
              <a:rPr lang="sv-SE" smtClean="0"/>
              <a:t>‹#›</a:t>
            </a:fld>
            <a:endParaRPr lang="sv-SE"/>
          </a:p>
        </p:txBody>
      </p:sp>
    </p:spTree>
    <p:extLst>
      <p:ext uri="{BB962C8B-B14F-4D97-AF65-F5344CB8AC3E}">
        <p14:creationId xmlns:p14="http://schemas.microsoft.com/office/powerpoint/2010/main" val="10540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52C847F-84E3-42AF-A07E-A8329D91AC85}" type="datetimeFigureOut">
              <a:rPr lang="sv-SE" smtClean="0"/>
              <a:t>2023-11-13</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2A786AA-019F-4545-89D2-9D10920C72F7}" type="slidenum">
              <a:rPr lang="sv-SE" smtClean="0"/>
              <a:t>‹#›</a:t>
            </a:fld>
            <a:endParaRPr lang="sv-SE"/>
          </a:p>
        </p:txBody>
      </p:sp>
    </p:spTree>
    <p:extLst>
      <p:ext uri="{BB962C8B-B14F-4D97-AF65-F5344CB8AC3E}">
        <p14:creationId xmlns:p14="http://schemas.microsoft.com/office/powerpoint/2010/main" val="410630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108734C-F798-4632-8DA7-07CA3E5E7C3D}" type="slidenum">
              <a:rPr lang="sv-SE" smtClean="0"/>
              <a:t>1</a:t>
            </a:fld>
            <a:endParaRPr lang="sv-SE" dirty="0"/>
          </a:p>
        </p:txBody>
      </p:sp>
    </p:spTree>
    <p:extLst>
      <p:ext uri="{BB962C8B-B14F-4D97-AF65-F5344CB8AC3E}">
        <p14:creationId xmlns:p14="http://schemas.microsoft.com/office/powerpoint/2010/main" val="308429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108734C-F798-4632-8DA7-07CA3E5E7C3D}" type="slidenum">
              <a:rPr lang="sv-SE" smtClean="0"/>
              <a:t>2</a:t>
            </a:fld>
            <a:endParaRPr lang="sv-SE" dirty="0"/>
          </a:p>
        </p:txBody>
      </p:sp>
    </p:spTree>
    <p:extLst>
      <p:ext uri="{BB962C8B-B14F-4D97-AF65-F5344CB8AC3E}">
        <p14:creationId xmlns:p14="http://schemas.microsoft.com/office/powerpoint/2010/main" val="392012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67E0B7E-3A79-44F0-A795-20AB34D8238B}" type="slidenum">
              <a:rPr lang="sv-SE" smtClean="0"/>
              <a:t>10</a:t>
            </a:fld>
            <a:endParaRPr lang="sv-SE" dirty="0"/>
          </a:p>
        </p:txBody>
      </p:sp>
    </p:spTree>
    <p:extLst>
      <p:ext uri="{BB962C8B-B14F-4D97-AF65-F5344CB8AC3E}">
        <p14:creationId xmlns:p14="http://schemas.microsoft.com/office/powerpoint/2010/main" val="257965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79" name="Google Shape;279;p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sv-S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5326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67E0B7E-3A79-44F0-A795-20AB34D8238B}" type="slidenum">
              <a:rPr lang="sv-SE" smtClean="0"/>
              <a:t>18</a:t>
            </a:fld>
            <a:endParaRPr lang="sv-SE" dirty="0"/>
          </a:p>
        </p:txBody>
      </p:sp>
    </p:spTree>
    <p:extLst>
      <p:ext uri="{BB962C8B-B14F-4D97-AF65-F5344CB8AC3E}">
        <p14:creationId xmlns:p14="http://schemas.microsoft.com/office/powerpoint/2010/main" val="988351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70756241"/>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 xmlns:adec="http://schemas.microsoft.com/office/drawing/2017/decorative"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smtClean="0"/>
              <a:t>Klicka här för att ändra format</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978436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 xmlns:adec="http://schemas.microsoft.com/office/drawing/2017/decorative"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 xmlns:adec="http://schemas.microsoft.com/office/drawing/2017/decorative"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018816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 xmlns:adec="http://schemas.microsoft.com/office/drawing/2017/decorative"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3361924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 xmlns:adec="http://schemas.microsoft.com/office/drawing/2017/decorative"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smtClean="0"/>
              <a:t>Klicka här för att ändra format</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 xmlns:adec="http://schemas.microsoft.com/office/drawing/2017/decorative"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smtClean="0"/>
              <a:t>Klicka här för att ändra format</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 xmlns:adec="http://schemas.microsoft.com/office/drawing/2017/decorative"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 xmlns:adec="http://schemas.microsoft.com/office/drawing/2017/decorative"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smtClean="0"/>
              <a:t>Redigera format för bakgrundstext</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smtClean="0"/>
              <a:t>Redigera format för bakgrundstext</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smtClean="0"/>
              <a:t>Redigera format för bakgrundstext</a:t>
            </a:r>
          </a:p>
        </p:txBody>
      </p:sp>
    </p:spTree>
    <p:extLst>
      <p:ext uri="{BB962C8B-B14F-4D97-AF65-F5344CB8AC3E}">
        <p14:creationId xmlns:p14="http://schemas.microsoft.com/office/powerpoint/2010/main" val="2167422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r>
              <a:rPr lang="sv-SE" smtClean="0"/>
              <a:t>Klicka på ikonen för att lägga till en bild</a:t>
            </a:r>
            <a:endParaRPr lang="sv-SE"/>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114227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921124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3"/>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 xmlns:adec="http://schemas.microsoft.com/office/drawing/2017/decorative"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 xmlns:adec="http://schemas.microsoft.com/office/drawing/2017/decorative"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 xmlns:adec="http://schemas.microsoft.com/office/drawing/2017/decorative"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smtClean="0"/>
              <a:t>Klicka här för att ändra format</a:t>
            </a:r>
            <a:endParaRPr lang="sv-SE" dirty="0"/>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010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Rubrik och innehåll" type="obj">
  <p:cSld name="1_Rubrik och innehåll">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2" name="Google Shape;152;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2540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2540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2540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2540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2540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2540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2540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2540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2540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25400" lvl="0" indent="0" algn="r" rtl="0">
              <a:spcBef>
                <a:spcPts val="0"/>
              </a:spcBef>
              <a:spcAft>
                <a:spcPts val="0"/>
              </a:spcAft>
              <a:buNone/>
            </a:pPr>
            <a:fld id="{00000000-1234-1234-1234-123412341234}" type="slidenum">
              <a:rPr lang="sv-SE"/>
              <a:t>‹#›</a:t>
            </a:fld>
            <a:endParaRPr/>
          </a:p>
        </p:txBody>
      </p:sp>
    </p:spTree>
    <p:extLst>
      <p:ext uri="{BB962C8B-B14F-4D97-AF65-F5344CB8AC3E}">
        <p14:creationId xmlns:p14="http://schemas.microsoft.com/office/powerpoint/2010/main" val="896433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Rubrikbild" type="title">
  <p:cSld name="1_Rubrikbild">
    <p:spTree>
      <p:nvGrpSpPr>
        <p:cNvPr id="1" name="Shape 155"/>
        <p:cNvGrpSpPr/>
        <p:nvPr/>
      </p:nvGrpSpPr>
      <p:grpSpPr>
        <a:xfrm>
          <a:off x="0" y="0"/>
          <a:ext cx="0" cy="0"/>
          <a:chOff x="0" y="0"/>
          <a:chExt cx="0" cy="0"/>
        </a:xfrm>
      </p:grpSpPr>
      <p:sp>
        <p:nvSpPr>
          <p:cNvPr id="156" name="Google Shape;156;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58" name="Google Shape;158;p4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4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2540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2540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2540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2540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2540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2540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2540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2540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2540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25400" lvl="0" indent="0" algn="r" rtl="0">
              <a:spcBef>
                <a:spcPts val="0"/>
              </a:spcBef>
              <a:spcAft>
                <a:spcPts val="0"/>
              </a:spcAft>
              <a:buNone/>
            </a:pPr>
            <a:fld id="{00000000-1234-1234-1234-123412341234}" type="slidenum">
              <a:rPr lang="sv-SE"/>
              <a:t>‹#›</a:t>
            </a:fld>
            <a:endParaRPr/>
          </a:p>
        </p:txBody>
      </p:sp>
    </p:spTree>
    <p:extLst>
      <p:ext uri="{BB962C8B-B14F-4D97-AF65-F5344CB8AC3E}">
        <p14:creationId xmlns:p14="http://schemas.microsoft.com/office/powerpoint/2010/main" val="313092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 xmlns:adec="http://schemas.microsoft.com/office/drawing/2017/decorative"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 xmlns:adec="http://schemas.microsoft.com/office/drawing/2017/decorative"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 xmlns:adec="http://schemas.microsoft.com/office/drawing/2017/decorative"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6979660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 xmlns:adec="http://schemas.microsoft.com/office/drawing/2017/decorative"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 xmlns:adec="http://schemas.microsoft.com/office/drawing/2017/decorative"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6481484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smtClean="0"/>
              <a:t>Klicka här för att ändra format</a:t>
            </a:r>
            <a:endParaRPr lang="sv-SE" dirty="0"/>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154565849"/>
      </p:ext>
    </p:extLst>
  </p:cSld>
  <p:clrMapOvr>
    <a:masterClrMapping/>
  </p:clrMapOvr>
  <p:hf hdr="0" ftr="0" dt="0"/>
  <p:extLst>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 xmlns:adec="http://schemas.microsoft.com/office/drawing/2017/decorative"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smtClean="0"/>
              <a:t>Klicka här för att ändra format</a:t>
            </a:r>
            <a:endParaRPr lang="sv-SE" dirty="0"/>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73119649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hdr="0" ftr="0" dt="0"/>
  <p:extLst>
    <p:ext uri="{DCECCB84-F9BA-43D5-87BE-67443E8EF086}">
      <p15:sldGuideLst xmlns:p15="http://schemas.microsoft.com/office/powerpoint/2012/main">
        <p15:guide id="1" pos="7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 xmlns:adec="http://schemas.microsoft.com/office/drawing/2017/decorative"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smtClean="0"/>
              <a:t>Redigera format för bakgrundstext</a:t>
            </a:r>
          </a:p>
        </p:txBody>
      </p:sp>
    </p:spTree>
    <p:extLst>
      <p:ext uri="{BB962C8B-B14F-4D97-AF65-F5344CB8AC3E}">
        <p14:creationId xmlns:p14="http://schemas.microsoft.com/office/powerpoint/2010/main" val="14991245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 xmlns:adec="http://schemas.microsoft.com/office/drawing/2017/decorative"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8" cstate="hq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a:extLst>
              <a:ext uri="{FF2B5EF4-FFF2-40B4-BE49-F238E27FC236}">
                <a16:creationId xmlns:a16="http://schemas.microsoft.com/office/drawing/2014/main" id="{1B8D440B-5C35-42B5-8AD4-3606CB666BB4}"/>
              </a:ext>
            </a:extLst>
          </p:cNvPr>
          <p:cNvSpPr/>
          <p:nvPr userDrawn="1">
            <p:custDataLst>
              <p:tags r:id="rId27"/>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679" r:id="rId4"/>
    <p:sldLayoutId id="2147483680" r:id="rId5"/>
    <p:sldLayoutId id="2147483681" r:id="rId6"/>
    <p:sldLayoutId id="2147483682" r:id="rId7"/>
    <p:sldLayoutId id="2147483683" r:id="rId8"/>
    <p:sldLayoutId id="2147483698" r:id="rId9"/>
    <p:sldLayoutId id="2147483699" r:id="rId10"/>
    <p:sldLayoutId id="2147483684" r:id="rId11"/>
    <p:sldLayoutId id="2147483685" r:id="rId12"/>
    <p:sldLayoutId id="2147483694" r:id="rId13"/>
    <p:sldLayoutId id="2147483687" r:id="rId14"/>
    <p:sldLayoutId id="2147483688" r:id="rId15"/>
    <p:sldLayoutId id="2147483695" r:id="rId16"/>
    <p:sldLayoutId id="2147483700" r:id="rId17"/>
    <p:sldLayoutId id="2147483696" r:id="rId18"/>
    <p:sldLayoutId id="2147483702" r:id="rId19"/>
    <p:sldLayoutId id="2147483692" r:id="rId20"/>
    <p:sldLayoutId id="2147483693" r:id="rId21"/>
    <p:sldLayoutId id="2147483701" r:id="rId22"/>
    <p:sldLayoutId id="2147483655" r:id="rId23"/>
    <p:sldLayoutId id="2147483703" r:id="rId24"/>
    <p:sldLayoutId id="2147483704" r:id="rId25"/>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vantetider.se/vantetiderivarden/vantetidsstatistik/vantetidsstatistikspecialiseradvard/utskrivningsklarapatienter.54395.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Stina.Oberg@regionostergotland.se" TargetMode="External"/><Relationship Id="rId2" Type="http://schemas.openxmlformats.org/officeDocument/2006/relationships/hyperlink" Target="mailto:Annelie.Eriksson@regionostergotland.s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E778AE-EE06-42C0-86A2-66B88687537B}"/>
              </a:ext>
            </a:extLst>
          </p:cNvPr>
          <p:cNvSpPr>
            <a:spLocks noGrp="1"/>
          </p:cNvSpPr>
          <p:nvPr>
            <p:ph type="ctrTitle"/>
          </p:nvPr>
        </p:nvSpPr>
        <p:spPr/>
        <p:txBody>
          <a:bodyPr/>
          <a:lstStyle/>
          <a:p>
            <a:r>
              <a:rPr lang="sv-SE" dirty="0" smtClean="0"/>
              <a:t>Samverkan kring utskrivning från sluten hälso- och sjukvård</a:t>
            </a:r>
            <a:endParaRPr lang="sv-SE" dirty="0"/>
          </a:p>
        </p:txBody>
      </p:sp>
      <p:sp>
        <p:nvSpPr>
          <p:cNvPr id="3" name="Underrubrik 2">
            <a:extLst>
              <a:ext uri="{FF2B5EF4-FFF2-40B4-BE49-F238E27FC236}">
                <a16:creationId xmlns:a16="http://schemas.microsoft.com/office/drawing/2014/main" id="{1CAE0C7D-FB2F-4E43-BCC4-E930A1323320}"/>
              </a:ext>
            </a:extLst>
          </p:cNvPr>
          <p:cNvSpPr>
            <a:spLocks noGrp="1"/>
          </p:cNvSpPr>
          <p:nvPr>
            <p:ph type="subTitle" idx="1"/>
          </p:nvPr>
        </p:nvSpPr>
        <p:spPr/>
        <p:txBody>
          <a:bodyPr/>
          <a:lstStyle/>
          <a:p>
            <a:endParaRPr lang="sv-SE" dirty="0"/>
          </a:p>
        </p:txBody>
      </p:sp>
      <p:sp>
        <p:nvSpPr>
          <p:cNvPr id="4" name="Platshållare för text 3">
            <a:extLst>
              <a:ext uri="{FF2B5EF4-FFF2-40B4-BE49-F238E27FC236}">
                <a16:creationId xmlns:a16="http://schemas.microsoft.com/office/drawing/2014/main" id="{ACC0CCA1-98F6-4604-991E-DA3F06D49480}"/>
              </a:ext>
            </a:extLst>
          </p:cNvPr>
          <p:cNvSpPr>
            <a:spLocks noGrp="1"/>
          </p:cNvSpPr>
          <p:nvPr>
            <p:ph type="body" sz="quarter" idx="10"/>
          </p:nvPr>
        </p:nvSpPr>
        <p:spPr/>
        <p:txBody>
          <a:bodyPr>
            <a:normAutofit/>
          </a:bodyPr>
          <a:lstStyle/>
          <a:p>
            <a:r>
              <a:rPr lang="sv-SE" dirty="0" smtClean="0"/>
              <a:t>231114</a:t>
            </a:r>
            <a:endParaRPr lang="sv-SE" dirty="0"/>
          </a:p>
        </p:txBody>
      </p:sp>
    </p:spTree>
    <p:extLst>
      <p:ext uri="{BB962C8B-B14F-4D97-AF65-F5344CB8AC3E}">
        <p14:creationId xmlns:p14="http://schemas.microsoft.com/office/powerpoint/2010/main" val="1083068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sertedImage">
            <a:extLst>
              <a:ext uri="{FF2B5EF4-FFF2-40B4-BE49-F238E27FC236}">
                <a16:creationId xmlns:a16="http://schemas.microsoft.com/office/drawing/2014/main" id="{9DCC84EC-1CCE-D06E-54BA-DE9A21338472}"/>
              </a:ext>
            </a:extLst>
          </p:cNvPr>
          <p:cNvPicPr>
            <a:picLocks noGrp="1"/>
          </p:cNvPicPr>
          <p:nvPr>
            <p:ph type="pic" sz="quarter" idx="11"/>
          </p:nvPr>
        </p:nvPicPr>
        <p:blipFill>
          <a:blip r:embed="rId3">
            <a:extLst>
              <a:ext uri="{28A0092B-C50C-407E-A947-70E740481C1C}">
                <a14:useLocalDpi xmlns:a14="http://schemas.microsoft.com/office/drawing/2010/main" val="0"/>
              </a:ext>
            </a:extLst>
          </a:blip>
          <a:srcRect t="10198" b="10198"/>
          <a:stretch>
            <a:fillRect/>
          </a:stretch>
        </p:blipFill>
        <p:spPr/>
      </p:pic>
      <p:sp>
        <p:nvSpPr>
          <p:cNvPr id="2" name="Rubrik 1">
            <a:extLst>
              <a:ext uri="{FF2B5EF4-FFF2-40B4-BE49-F238E27FC236}">
                <a16:creationId xmlns:a16="http://schemas.microsoft.com/office/drawing/2014/main" id="{7252524B-7D7E-4C0C-A9F2-C22B031CD980}"/>
              </a:ext>
            </a:extLst>
          </p:cNvPr>
          <p:cNvSpPr>
            <a:spLocks noGrp="1"/>
          </p:cNvSpPr>
          <p:nvPr>
            <p:ph type="ctrTitle"/>
          </p:nvPr>
        </p:nvSpPr>
        <p:spPr>
          <a:xfrm>
            <a:off x="7801505" y="1663337"/>
            <a:ext cx="3920210" cy="1698171"/>
          </a:xfrm>
        </p:spPr>
        <p:txBody>
          <a:bodyPr anchor="ctr"/>
          <a:lstStyle/>
          <a:p>
            <a:r>
              <a:rPr lang="sv-SE" dirty="0"/>
              <a:t>Revisionsrapport</a:t>
            </a:r>
          </a:p>
        </p:txBody>
      </p:sp>
      <p:sp>
        <p:nvSpPr>
          <p:cNvPr id="3" name="Underrubrik 2">
            <a:extLst>
              <a:ext uri="{FF2B5EF4-FFF2-40B4-BE49-F238E27FC236}">
                <a16:creationId xmlns:a16="http://schemas.microsoft.com/office/drawing/2014/main" id="{A66F6B22-4D2D-492D-8479-41503568C37B}"/>
              </a:ext>
            </a:extLst>
          </p:cNvPr>
          <p:cNvSpPr>
            <a:spLocks noGrp="1"/>
          </p:cNvSpPr>
          <p:nvPr>
            <p:ph type="subTitle" idx="1"/>
          </p:nvPr>
        </p:nvSpPr>
        <p:spPr>
          <a:xfrm>
            <a:off x="7801505" y="4981303"/>
            <a:ext cx="4085695" cy="1227291"/>
          </a:xfrm>
        </p:spPr>
        <p:txBody>
          <a:bodyPr anchor="ctr"/>
          <a:lstStyle/>
          <a:p>
            <a:r>
              <a:rPr lang="sv-SE" dirty="0" err="1"/>
              <a:t>AnneLie</a:t>
            </a:r>
            <a:r>
              <a:rPr lang="sv-SE" dirty="0"/>
              <a:t> Eriksson/SVOP-gruppen</a:t>
            </a:r>
          </a:p>
        </p:txBody>
      </p:sp>
      <p:sp>
        <p:nvSpPr>
          <p:cNvPr id="4" name="Platshållare för text 3">
            <a:extLst>
              <a:ext uri="{FF2B5EF4-FFF2-40B4-BE49-F238E27FC236}">
                <a16:creationId xmlns:a16="http://schemas.microsoft.com/office/drawing/2014/main" id="{73E17965-4951-402E-BE40-7510BD391FC0}"/>
              </a:ext>
            </a:extLst>
          </p:cNvPr>
          <p:cNvSpPr>
            <a:spLocks noGrp="1"/>
          </p:cNvSpPr>
          <p:nvPr>
            <p:ph type="body" sz="quarter" idx="10"/>
          </p:nvPr>
        </p:nvSpPr>
        <p:spPr/>
        <p:txBody>
          <a:bodyPr/>
          <a:lstStyle/>
          <a:p>
            <a:r>
              <a:rPr lang="sv-SE" dirty="0"/>
              <a:t>14 november 2023</a:t>
            </a:r>
          </a:p>
        </p:txBody>
      </p:sp>
    </p:spTree>
    <p:extLst>
      <p:ext uri="{BB962C8B-B14F-4D97-AF65-F5344CB8AC3E}">
        <p14:creationId xmlns:p14="http://schemas.microsoft.com/office/powerpoint/2010/main" val="2722237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cxnSp>
        <p:nvCxnSpPr>
          <p:cNvPr id="281" name="Google Shape;281;p6"/>
          <p:cNvCxnSpPr/>
          <p:nvPr/>
        </p:nvCxnSpPr>
        <p:spPr>
          <a:xfrm rot="10800000">
            <a:off x="3352897" y="2204869"/>
            <a:ext cx="41602" cy="762991"/>
          </a:xfrm>
          <a:prstGeom prst="straightConnector1">
            <a:avLst/>
          </a:prstGeom>
          <a:noFill/>
          <a:ln w="9525" cap="flat" cmpd="sng">
            <a:solidFill>
              <a:schemeClr val="accent1"/>
            </a:solidFill>
            <a:prstDash val="solid"/>
            <a:miter lim="800000"/>
            <a:headEnd type="none" w="sm" len="sm"/>
            <a:tailEnd type="triangle" w="med" len="med"/>
          </a:ln>
        </p:spPr>
      </p:cxnSp>
      <p:cxnSp>
        <p:nvCxnSpPr>
          <p:cNvPr id="282" name="Google Shape;282;p6"/>
          <p:cNvCxnSpPr/>
          <p:nvPr/>
        </p:nvCxnSpPr>
        <p:spPr>
          <a:xfrm rot="10800000" flipH="1">
            <a:off x="7000710" y="2247742"/>
            <a:ext cx="419582" cy="748503"/>
          </a:xfrm>
          <a:prstGeom prst="straightConnector1">
            <a:avLst/>
          </a:prstGeom>
          <a:noFill/>
          <a:ln w="9525" cap="flat" cmpd="sng">
            <a:solidFill>
              <a:schemeClr val="accent1"/>
            </a:solidFill>
            <a:prstDash val="solid"/>
            <a:miter lim="800000"/>
            <a:headEnd type="none" w="sm" len="sm"/>
            <a:tailEnd type="triangle" w="med" len="med"/>
          </a:ln>
        </p:spPr>
      </p:cxnSp>
      <p:grpSp>
        <p:nvGrpSpPr>
          <p:cNvPr id="283" name="Google Shape;283;p6"/>
          <p:cNvGrpSpPr/>
          <p:nvPr/>
        </p:nvGrpSpPr>
        <p:grpSpPr>
          <a:xfrm>
            <a:off x="927749" y="1542474"/>
            <a:ext cx="10636013" cy="5140036"/>
            <a:chOff x="207312" y="0"/>
            <a:chExt cx="10636013" cy="5140036"/>
          </a:xfrm>
        </p:grpSpPr>
        <p:sp>
          <p:nvSpPr>
            <p:cNvPr id="284" name="Google Shape;284;p6"/>
            <p:cNvSpPr/>
            <p:nvPr/>
          </p:nvSpPr>
          <p:spPr>
            <a:xfrm>
              <a:off x="207312" y="0"/>
              <a:ext cx="10636013" cy="5140036"/>
            </a:xfrm>
            <a:prstGeom prst="rightArrow">
              <a:avLst>
                <a:gd name="adj1" fmla="val 50000"/>
                <a:gd name="adj2" fmla="val 50000"/>
              </a:avLst>
            </a:prstGeom>
            <a:solidFill>
              <a:srgbClr val="DDEA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5" name="Google Shape;285;p6"/>
            <p:cNvSpPr/>
            <p:nvPr/>
          </p:nvSpPr>
          <p:spPr>
            <a:xfrm>
              <a:off x="2289369" y="1450538"/>
              <a:ext cx="1556802" cy="2255283"/>
            </a:xfrm>
            <a:prstGeom prst="roundRect">
              <a:avLst>
                <a:gd name="adj" fmla="val 16667"/>
              </a:avLst>
            </a:prstGeom>
            <a:solidFill>
              <a:srgbClr val="9CC2E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6" name="Google Shape;286;p6"/>
            <p:cNvSpPr txBox="1"/>
            <p:nvPr/>
          </p:nvSpPr>
          <p:spPr>
            <a:xfrm>
              <a:off x="2365366" y="1526535"/>
              <a:ext cx="1404808" cy="2103289"/>
            </a:xfrm>
            <a:prstGeom prst="rect">
              <a:avLst/>
            </a:prstGeom>
            <a:noFill/>
            <a:ln>
              <a:noFill/>
            </a:ln>
          </p:spPr>
          <p:txBody>
            <a:bodyPr spcFirstLastPara="1" wrap="square" lIns="38100" tIns="38100" rIns="38100" bIns="381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000"/>
                <a:buFont typeface="Arial"/>
                <a:buNone/>
                <a:tabLst/>
                <a:defRPr/>
              </a:pP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350"/>
                </a:spcBef>
                <a:spcAft>
                  <a:spcPts val="0"/>
                </a:spcAft>
                <a:buClr>
                  <a:srgbClr val="000000"/>
                </a:buClr>
                <a:buSzPts val="1000"/>
                <a:buFont typeface="Arial"/>
                <a:buNone/>
                <a:tabLst/>
                <a:defRPr/>
              </a:pPr>
              <a:r>
                <a:rPr kumimoji="0" lang="sv-SE" sz="1000" b="1" i="0" u="none" strike="noStrike" kern="0" cap="none" spc="0" normalizeH="0" baseline="0" noProof="0">
                  <a:ln>
                    <a:noFill/>
                  </a:ln>
                  <a:solidFill>
                    <a:srgbClr val="000000"/>
                  </a:solidFill>
                  <a:effectLst/>
                  <a:uLnTx/>
                  <a:uFillTx/>
                  <a:latin typeface="Calibri"/>
                  <a:ea typeface="Calibri"/>
                  <a:cs typeface="Calibri"/>
                  <a:sym typeface="Calibri"/>
                </a:rPr>
                <a:t>Sluten vård</a:t>
              </a:r>
              <a:r>
                <a:rPr kumimoji="0" lang="sv-SE" sz="1000" b="0" i="0" u="none" strike="noStrike" kern="0" cap="none" spc="0" normalizeH="0" baseline="0" noProof="0">
                  <a:ln>
                    <a:noFill/>
                  </a:ln>
                  <a:solidFill>
                    <a:srgbClr val="000000"/>
                  </a:solidFill>
                  <a:effectLst/>
                  <a:uLnTx/>
                  <a:uFillTx/>
                  <a:latin typeface="Calibri"/>
                  <a:ea typeface="Calibri"/>
                  <a:cs typeface="Calibri"/>
                  <a:sym typeface="Calibri"/>
                </a:rPr>
                <a:t> skickar </a:t>
              </a:r>
              <a:r>
                <a:rPr kumimoji="0" lang="sv-SE" sz="1000" b="0" i="1" u="none" strike="noStrike" kern="0" cap="none" spc="0" normalizeH="0" baseline="0" noProof="0">
                  <a:ln>
                    <a:noFill/>
                  </a:ln>
                  <a:solidFill>
                    <a:srgbClr val="000000"/>
                  </a:solidFill>
                  <a:effectLst/>
                  <a:uLnTx/>
                  <a:uFillTx/>
                  <a:latin typeface="Calibri"/>
                  <a:ea typeface="Calibri"/>
                  <a:cs typeface="Calibri"/>
                  <a:sym typeface="Calibri"/>
                </a:rPr>
                <a:t>inskrivningsmeddelande</a:t>
              </a:r>
              <a:r>
                <a:rPr kumimoji="0" lang="sv-SE" sz="10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1000"/>
                <a:buFont typeface="Arial"/>
                <a:buNone/>
                <a:tabLst/>
                <a:defRPr/>
              </a:pPr>
              <a:r>
                <a:rPr kumimoji="0" lang="sv-SE" sz="1000" b="1" i="0" u="none" strike="noStrike" kern="0" cap="none" spc="0" normalizeH="0" baseline="0" noProof="0">
                  <a:ln>
                    <a:noFill/>
                  </a:ln>
                  <a:solidFill>
                    <a:srgbClr val="000000"/>
                  </a:solidFill>
                  <a:effectLst/>
                  <a:uLnTx/>
                  <a:uFillTx/>
                  <a:latin typeface="Calibri"/>
                  <a:ea typeface="Calibri"/>
                  <a:cs typeface="Calibri"/>
                  <a:sym typeface="Calibri"/>
                </a:rPr>
                <a:t>inom 24 timmar </a:t>
              </a:r>
              <a:r>
                <a:rPr kumimoji="0" lang="sv-SE" sz="1000" b="0" i="0" u="none" strike="noStrike" kern="0" cap="none" spc="0" normalizeH="0" baseline="0" noProof="0">
                  <a:ln>
                    <a:noFill/>
                  </a:ln>
                  <a:solidFill>
                    <a:srgbClr val="000000"/>
                  </a:solidFill>
                  <a:effectLst/>
                  <a:uLnTx/>
                  <a:uFillTx/>
                  <a:latin typeface="Calibri"/>
                  <a:ea typeface="Calibri"/>
                  <a:cs typeface="Calibri"/>
                  <a:sym typeface="Calibri"/>
                </a:rPr>
                <a:t>efter inskrivning, eller vid bedömning om </a:t>
              </a:r>
              <a:r>
                <a:rPr kumimoji="0" lang="sv-SE" sz="1050" b="0" i="0" u="none" strike="noStrike" kern="0" cap="none" spc="0" normalizeH="0" baseline="0" noProof="0">
                  <a:ln>
                    <a:noFill/>
                  </a:ln>
                  <a:solidFill>
                    <a:srgbClr val="000000"/>
                  </a:solidFill>
                  <a:effectLst/>
                  <a:uLnTx/>
                  <a:uFillTx/>
                  <a:latin typeface="Calibri"/>
                  <a:ea typeface="Calibri"/>
                  <a:cs typeface="Calibri"/>
                  <a:sym typeface="Calibri"/>
                </a:rPr>
                <a:t>samordningsbehov</a:t>
              </a:r>
              <a:endParaRPr kumimoji="0" sz="1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280"/>
                </a:spcBef>
                <a:spcAft>
                  <a:spcPts val="0"/>
                </a:spcAft>
                <a:buClr>
                  <a:srgbClr val="000000"/>
                </a:buClr>
                <a:buSzPts val="900"/>
                <a:buFont typeface="Arial"/>
                <a:buNone/>
                <a:tabLst/>
                <a:defRPr/>
              </a:pPr>
              <a:r>
                <a:rPr kumimoji="0" lang="sv-SE" sz="900" b="0" i="0" u="none" strike="noStrike" kern="0" cap="none" spc="0" normalizeH="0" baseline="0" noProof="0">
                  <a:ln>
                    <a:noFill/>
                  </a:ln>
                  <a:solidFill>
                    <a:srgbClr val="000000"/>
                  </a:solidFill>
                  <a:effectLst/>
                  <a:uLnTx/>
                  <a:uFillTx/>
                  <a:latin typeface="Calibri"/>
                  <a:ea typeface="Calibri"/>
                  <a:cs typeface="Calibri"/>
                  <a:sym typeface="Calibri"/>
                </a:rPr>
                <a:t>Alla berörda parter meddelas personuppgifter, inläggningsorsak och beräknad utskrivningsdag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315"/>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7" name="Google Shape;287;p6"/>
            <p:cNvSpPr/>
            <p:nvPr/>
          </p:nvSpPr>
          <p:spPr>
            <a:xfrm>
              <a:off x="3902404" y="1442366"/>
              <a:ext cx="1556802" cy="2254029"/>
            </a:xfrm>
            <a:prstGeom prst="roundRect">
              <a:avLst>
                <a:gd name="adj" fmla="val 16667"/>
              </a:avLst>
            </a:prstGeom>
            <a:solidFill>
              <a:srgbClr val="9CC2E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8" name="Google Shape;288;p6"/>
            <p:cNvSpPr txBox="1"/>
            <p:nvPr/>
          </p:nvSpPr>
          <p:spPr>
            <a:xfrm>
              <a:off x="3978401" y="1518363"/>
              <a:ext cx="1404808" cy="2102035"/>
            </a:xfrm>
            <a:prstGeom prst="rect">
              <a:avLst/>
            </a:prstGeom>
            <a:noFill/>
            <a:ln>
              <a:noFill/>
            </a:ln>
          </p:spPr>
          <p:txBody>
            <a:bodyPr spcFirstLastPara="1" wrap="square" lIns="38100" tIns="38100" rIns="38100" bIns="381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000"/>
                <a:buFont typeface="Arial"/>
                <a:buNone/>
                <a:tabLst/>
                <a:defRPr/>
              </a:pPr>
              <a:r>
                <a:rPr kumimoji="0" lang="sv-SE" sz="1000" b="1" i="0" u="none" strike="noStrike" kern="0" cap="none" spc="0" normalizeH="0" baseline="0" noProof="0">
                  <a:ln>
                    <a:noFill/>
                  </a:ln>
                  <a:solidFill>
                    <a:srgbClr val="000000"/>
                  </a:solidFill>
                  <a:effectLst/>
                  <a:uLnTx/>
                  <a:uFillTx/>
                  <a:latin typeface="Calibri"/>
                  <a:ea typeface="Calibri"/>
                  <a:cs typeface="Calibri"/>
                  <a:sym typeface="Calibri"/>
                </a:rPr>
                <a:t>Öppenvård</a:t>
              </a:r>
              <a:r>
                <a:rPr kumimoji="0" lang="sv-SE" sz="1000" b="0" i="0" u="none" strike="noStrike" kern="0" cap="none" spc="0" normalizeH="0" baseline="0" noProof="0">
                  <a:ln>
                    <a:noFill/>
                  </a:ln>
                  <a:solidFill>
                    <a:srgbClr val="000000"/>
                  </a:solidFill>
                  <a:effectLst/>
                  <a:uLnTx/>
                  <a:uFillTx/>
                  <a:latin typeface="Calibri"/>
                  <a:ea typeface="Calibri"/>
                  <a:cs typeface="Calibri"/>
                  <a:sym typeface="Calibri"/>
                </a:rPr>
                <a:t> utser </a:t>
              </a:r>
              <a:r>
                <a:rPr kumimoji="0" lang="sv-SE" sz="1000" b="1" i="0" u="none" strike="noStrike" kern="0" cap="none" spc="0" normalizeH="0" baseline="0" noProof="0">
                  <a:ln>
                    <a:noFill/>
                  </a:ln>
                  <a:solidFill>
                    <a:srgbClr val="000000"/>
                  </a:solidFill>
                  <a:effectLst/>
                  <a:uLnTx/>
                  <a:uFillTx/>
                  <a:latin typeface="Calibri"/>
                  <a:ea typeface="Calibri"/>
                  <a:cs typeface="Calibri"/>
                  <a:sym typeface="Calibri"/>
                </a:rPr>
                <a:t>skyndsamt</a:t>
              </a:r>
              <a:r>
                <a:rPr kumimoji="0" lang="sv-SE" sz="10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sv-SE" sz="1000" b="0" i="1" u="none" strike="noStrike" kern="0" cap="none" spc="0" normalizeH="0" baseline="0" noProof="0">
                  <a:ln>
                    <a:noFill/>
                  </a:ln>
                  <a:solidFill>
                    <a:srgbClr val="000000"/>
                  </a:solidFill>
                  <a:effectLst/>
                  <a:uLnTx/>
                  <a:uFillTx/>
                  <a:latin typeface="Calibri"/>
                  <a:ea typeface="Calibri"/>
                  <a:cs typeface="Calibri"/>
                  <a:sym typeface="Calibri"/>
                </a:rPr>
                <a:t>fast vårdkontakt </a:t>
              </a:r>
              <a:r>
                <a:rPr kumimoji="0" lang="sv-SE" sz="1000" b="0" i="0" u="none" strike="noStrike" kern="0" cap="none" spc="0" normalizeH="0" baseline="0" noProof="0">
                  <a:ln>
                    <a:noFill/>
                  </a:ln>
                  <a:solidFill>
                    <a:srgbClr val="000000"/>
                  </a:solidFill>
                  <a:effectLst/>
                  <a:uLnTx/>
                  <a:uFillTx/>
                  <a:latin typeface="Calibri"/>
                  <a:ea typeface="Calibri"/>
                  <a:cs typeface="Calibri"/>
                  <a:sym typeface="Calibri"/>
                </a:rPr>
                <a:t>och meddelar övriga parter </a:t>
              </a:r>
              <a:endParaRPr kumimoji="0" sz="10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9" name="Google Shape;289;p6"/>
            <p:cNvSpPr/>
            <p:nvPr/>
          </p:nvSpPr>
          <p:spPr>
            <a:xfrm>
              <a:off x="5525601" y="1443640"/>
              <a:ext cx="1518814" cy="2254029"/>
            </a:xfrm>
            <a:prstGeom prst="roundRect">
              <a:avLst>
                <a:gd name="adj" fmla="val 16667"/>
              </a:avLst>
            </a:prstGeom>
            <a:solidFill>
              <a:srgbClr val="9CC2E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0" name="Google Shape;290;p6"/>
            <p:cNvSpPr txBox="1"/>
            <p:nvPr/>
          </p:nvSpPr>
          <p:spPr>
            <a:xfrm>
              <a:off x="5599743" y="1517782"/>
              <a:ext cx="1370530" cy="2105745"/>
            </a:xfrm>
            <a:prstGeom prst="rect">
              <a:avLst/>
            </a:prstGeom>
            <a:noFill/>
            <a:ln>
              <a:noFill/>
            </a:ln>
          </p:spPr>
          <p:txBody>
            <a:bodyPr spcFirstLastPara="1" wrap="square" lIns="38100" tIns="38100" rIns="38100" bIns="381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000"/>
                <a:buFont typeface="Arial"/>
                <a:buNone/>
                <a:tabLst/>
                <a:defRPr/>
              </a:pPr>
              <a:r>
                <a:rPr kumimoji="0" lang="sv-SE" sz="1000" b="1" i="0" u="none" strike="noStrike" kern="0" cap="none" spc="0" normalizeH="0" baseline="0" noProof="0">
                  <a:ln>
                    <a:noFill/>
                  </a:ln>
                  <a:solidFill>
                    <a:srgbClr val="000000"/>
                  </a:solidFill>
                  <a:effectLst/>
                  <a:uLnTx/>
                  <a:uFillTx/>
                  <a:latin typeface="Calibri"/>
                  <a:ea typeface="Calibri"/>
                  <a:cs typeface="Calibri"/>
                  <a:sym typeface="Calibri"/>
                </a:rPr>
                <a:t>Läkare i sluten vård </a:t>
              </a:r>
              <a:r>
                <a:rPr kumimoji="0" lang="sv-SE" sz="1000" b="0" i="0" u="none" strike="noStrike" kern="0" cap="none" spc="0" normalizeH="0" baseline="0" noProof="0">
                  <a:ln>
                    <a:noFill/>
                  </a:ln>
                  <a:solidFill>
                    <a:srgbClr val="000000"/>
                  </a:solidFill>
                  <a:effectLst/>
                  <a:uLnTx/>
                  <a:uFillTx/>
                  <a:latin typeface="Calibri"/>
                  <a:ea typeface="Calibri"/>
                  <a:cs typeface="Calibri"/>
                  <a:sym typeface="Calibri"/>
                </a:rPr>
                <a:t>bedömer personen som </a:t>
              </a:r>
              <a:r>
                <a:rPr kumimoji="0" lang="sv-SE" sz="1000" b="0" i="1" u="none" strike="noStrike" kern="0" cap="none" spc="0" normalizeH="0" baseline="0" noProof="0">
                  <a:ln>
                    <a:noFill/>
                  </a:ln>
                  <a:solidFill>
                    <a:srgbClr val="000000"/>
                  </a:solidFill>
                  <a:effectLst/>
                  <a:uLnTx/>
                  <a:uFillTx/>
                  <a:latin typeface="Calibri"/>
                  <a:ea typeface="Calibri"/>
                  <a:cs typeface="Calibri"/>
                  <a:sym typeface="Calibri"/>
                </a:rPr>
                <a:t>utskrivningsklar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350"/>
                </a:spcBef>
                <a:spcAft>
                  <a:spcPts val="0"/>
                </a:spcAft>
                <a:buClr>
                  <a:srgbClr val="000000"/>
                </a:buClr>
                <a:buSzPts val="1000"/>
                <a:buFont typeface="Arial"/>
                <a:buNone/>
                <a:tabLst/>
                <a:defRPr/>
              </a:pPr>
              <a:r>
                <a:rPr kumimoji="0" lang="sv-SE" sz="1000" b="0" i="0" u="none" strike="noStrike" kern="0" cap="none" spc="0" normalizeH="0" baseline="0" noProof="0">
                  <a:ln>
                    <a:noFill/>
                  </a:ln>
                  <a:solidFill>
                    <a:srgbClr val="000000"/>
                  </a:solidFill>
                  <a:effectLst/>
                  <a:uLnTx/>
                  <a:uFillTx/>
                  <a:latin typeface="Calibri"/>
                  <a:ea typeface="Calibri"/>
                  <a:cs typeface="Calibri"/>
                  <a:sym typeface="Calibri"/>
                </a:rPr>
                <a:t>Alla parter meddelas</a:t>
              </a:r>
              <a:endParaRPr kumimoji="0" sz="10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1" name="Google Shape;291;p6"/>
            <p:cNvSpPr/>
            <p:nvPr/>
          </p:nvSpPr>
          <p:spPr>
            <a:xfrm>
              <a:off x="7105213" y="1443640"/>
              <a:ext cx="1556802" cy="2254029"/>
            </a:xfrm>
            <a:prstGeom prst="roundRect">
              <a:avLst>
                <a:gd name="adj" fmla="val 16667"/>
              </a:avLst>
            </a:prstGeom>
            <a:solidFill>
              <a:srgbClr val="9CC2E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2" name="Google Shape;292;p6"/>
            <p:cNvSpPr txBox="1"/>
            <p:nvPr/>
          </p:nvSpPr>
          <p:spPr>
            <a:xfrm>
              <a:off x="7181210" y="1519637"/>
              <a:ext cx="1404808" cy="2102035"/>
            </a:xfrm>
            <a:prstGeom prst="rect">
              <a:avLst/>
            </a:prstGeom>
            <a:noFill/>
            <a:ln>
              <a:noFill/>
            </a:ln>
          </p:spPr>
          <p:txBody>
            <a:bodyPr spcFirstLastPara="1" wrap="square" lIns="41900" tIns="41900" rIns="41900" bIns="419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sv-SE" sz="1100" b="1" i="0" u="none" strike="noStrike" kern="0" cap="none" spc="0" normalizeH="0" baseline="0" noProof="0">
                  <a:ln>
                    <a:noFill/>
                  </a:ln>
                  <a:solidFill>
                    <a:srgbClr val="000000"/>
                  </a:solidFill>
                  <a:effectLst/>
                  <a:uLnTx/>
                  <a:uFillTx/>
                  <a:latin typeface="Calibri"/>
                  <a:ea typeface="Calibri"/>
                  <a:cs typeface="Calibri"/>
                  <a:sym typeface="Calibri"/>
                </a:rPr>
                <a:t>Den fasta vårdkontakten skickar kallelse </a:t>
              </a:r>
              <a:r>
                <a:rPr kumimoji="0" lang="sv-SE" sz="1100" b="0" i="0" u="none" strike="noStrike" kern="0" cap="none" spc="0" normalizeH="0" baseline="0" noProof="0">
                  <a:ln>
                    <a:noFill/>
                  </a:ln>
                  <a:solidFill>
                    <a:srgbClr val="000000"/>
                  </a:solidFill>
                  <a:effectLst/>
                  <a:uLnTx/>
                  <a:uFillTx/>
                  <a:latin typeface="Calibri"/>
                  <a:ea typeface="Calibri"/>
                  <a:cs typeface="Calibri"/>
                  <a:sym typeface="Calibri"/>
                </a:rPr>
                <a:t>till </a:t>
              </a:r>
              <a:r>
                <a:rPr kumimoji="0" lang="sv-SE" sz="1100" b="0" i="1" u="none" strike="noStrike" kern="0" cap="none" spc="0" normalizeH="0" baseline="0" noProof="0">
                  <a:ln>
                    <a:noFill/>
                  </a:ln>
                  <a:solidFill>
                    <a:srgbClr val="000000"/>
                  </a:solidFill>
                  <a:effectLst/>
                  <a:uLnTx/>
                  <a:uFillTx/>
                  <a:latin typeface="Calibri"/>
                  <a:ea typeface="Calibri"/>
                  <a:cs typeface="Calibri"/>
                  <a:sym typeface="Calibri"/>
                </a:rPr>
                <a:t>samordnad individuell planering </a:t>
              </a:r>
              <a:r>
                <a:rPr kumimoji="0" lang="sv-SE" sz="1100" b="0" i="0" u="none" strike="noStrike" kern="0" cap="none" spc="0" normalizeH="0" baseline="0" noProof="0">
                  <a:ln>
                    <a:noFill/>
                  </a:ln>
                  <a:solidFill>
                    <a:srgbClr val="000000"/>
                  </a:solidFill>
                  <a:effectLst/>
                  <a:uLnTx/>
                  <a:uFillTx/>
                  <a:latin typeface="Calibri"/>
                  <a:ea typeface="Calibri"/>
                  <a:cs typeface="Calibri"/>
                  <a:sym typeface="Calibri"/>
                </a:rPr>
                <a:t>(SIP) senast </a:t>
              </a:r>
              <a:r>
                <a:rPr kumimoji="0" lang="sv-SE" sz="1100" b="1" i="0" u="none" strike="noStrike" kern="0" cap="none" spc="0" normalizeH="0" baseline="0" noProof="0">
                  <a:ln>
                    <a:noFill/>
                  </a:ln>
                  <a:solidFill>
                    <a:srgbClr val="000000"/>
                  </a:solidFill>
                  <a:effectLst/>
                  <a:uLnTx/>
                  <a:uFillTx/>
                  <a:latin typeface="Calibri"/>
                  <a:ea typeface="Calibri"/>
                  <a:cs typeface="Calibri"/>
                  <a:sym typeface="Calibri"/>
                </a:rPr>
                <a:t>24 timmar</a:t>
              </a:r>
              <a:r>
                <a:rPr kumimoji="0" lang="sv-SE" sz="1100" b="0" i="0" u="none" strike="noStrike" kern="0" cap="none" spc="0" normalizeH="0" baseline="0" noProof="0">
                  <a:ln>
                    <a:noFill/>
                  </a:ln>
                  <a:solidFill>
                    <a:srgbClr val="000000"/>
                  </a:solidFill>
                  <a:effectLst/>
                  <a:uLnTx/>
                  <a:uFillTx/>
                  <a:latin typeface="Calibri"/>
                  <a:ea typeface="Calibri"/>
                  <a:cs typeface="Calibri"/>
                  <a:sym typeface="Calibri"/>
                </a:rPr>
                <a:t> efter utskrivningsklar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385"/>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385"/>
                </a:spcBef>
                <a:spcAft>
                  <a:spcPts val="0"/>
                </a:spcAft>
                <a:buClr>
                  <a:srgbClr val="000000"/>
                </a:buClr>
                <a:buSzPts val="1100"/>
                <a:buFont typeface="Arial"/>
                <a:buNone/>
                <a:tabLst/>
                <a:defRPr/>
              </a:pPr>
              <a:r>
                <a:rPr kumimoji="0" lang="sv-SE" sz="1100" b="0" i="0" u="none" strike="noStrike" kern="0" cap="none" spc="0" normalizeH="0" baseline="0" noProof="0">
                  <a:ln>
                    <a:noFill/>
                  </a:ln>
                  <a:solidFill>
                    <a:srgbClr val="000000"/>
                  </a:solidFill>
                  <a:effectLst/>
                  <a:uLnTx/>
                  <a:uFillTx/>
                  <a:latin typeface="Calibri"/>
                  <a:ea typeface="Calibri"/>
                  <a:cs typeface="Calibri"/>
                  <a:sym typeface="Calibri"/>
                </a:rPr>
                <a:t>Helger och jourtid: Senast 3 dagar efter utskrivningsklar</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3" name="Google Shape;293;p6"/>
            <p:cNvSpPr/>
            <p:nvPr/>
          </p:nvSpPr>
          <p:spPr>
            <a:xfrm>
              <a:off x="8727497" y="1449623"/>
              <a:ext cx="1556802" cy="2254029"/>
            </a:xfrm>
            <a:prstGeom prst="roundRect">
              <a:avLst>
                <a:gd name="adj" fmla="val 16667"/>
              </a:avLst>
            </a:prstGeom>
            <a:solidFill>
              <a:srgbClr val="9CC2E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4" name="Google Shape;294;p6"/>
            <p:cNvSpPr txBox="1"/>
            <p:nvPr/>
          </p:nvSpPr>
          <p:spPr>
            <a:xfrm>
              <a:off x="8803494" y="1525620"/>
              <a:ext cx="1404808" cy="2102035"/>
            </a:xfrm>
            <a:prstGeom prst="rect">
              <a:avLst/>
            </a:prstGeom>
            <a:noFill/>
            <a:ln>
              <a:noFill/>
            </a:ln>
          </p:spPr>
          <p:txBody>
            <a:bodyPr spcFirstLastPara="1" wrap="square" lIns="38100" tIns="38100" rIns="38100" bIns="381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000"/>
                <a:buFont typeface="Arial"/>
                <a:buNone/>
                <a:tabLst/>
                <a:defRPr/>
              </a:pPr>
              <a:r>
                <a:rPr kumimoji="0" lang="sv-SE" sz="1000" b="0" i="1" u="none" strike="noStrike" kern="0" cap="none" spc="0" normalizeH="0" baseline="0" noProof="0">
                  <a:ln>
                    <a:noFill/>
                  </a:ln>
                  <a:solidFill>
                    <a:srgbClr val="000000"/>
                  </a:solidFill>
                  <a:effectLst/>
                  <a:uLnTx/>
                  <a:uFillTx/>
                  <a:latin typeface="Calibri"/>
                  <a:ea typeface="Calibri"/>
                  <a:cs typeface="Calibri"/>
                  <a:sym typeface="Calibri"/>
                </a:rPr>
                <a:t>SIP</a:t>
              </a:r>
              <a:r>
                <a:rPr kumimoji="0" lang="sv-SE" sz="1000" b="0" i="0" u="none" strike="noStrike" kern="0" cap="none" spc="0" normalizeH="0" baseline="0" noProof="0">
                  <a:ln>
                    <a:noFill/>
                  </a:ln>
                  <a:solidFill>
                    <a:srgbClr val="000000"/>
                  </a:solidFill>
                  <a:effectLst/>
                  <a:uLnTx/>
                  <a:uFillTx/>
                  <a:latin typeface="Calibri"/>
                  <a:ea typeface="Calibri"/>
                  <a:cs typeface="Calibri"/>
                  <a:sym typeface="Calibri"/>
                </a:rPr>
                <a:t> genomförs </a:t>
              </a:r>
              <a:r>
                <a:rPr kumimoji="0" lang="sv-SE" sz="1000" b="1" i="0" u="none" strike="noStrike" kern="0" cap="none" spc="0" normalizeH="0" baseline="0" noProof="0">
                  <a:ln>
                    <a:noFill/>
                  </a:ln>
                  <a:solidFill>
                    <a:srgbClr val="000000"/>
                  </a:solidFill>
                  <a:effectLst/>
                  <a:uLnTx/>
                  <a:uFillTx/>
                  <a:latin typeface="Calibri"/>
                  <a:ea typeface="Calibri"/>
                  <a:cs typeface="Calibri"/>
                  <a:sym typeface="Calibri"/>
                </a:rPr>
                <a:t>i hemmet</a:t>
              </a:r>
              <a:r>
                <a:rPr kumimoji="0" lang="sv-SE" sz="1000" b="0" i="0" u="none" strike="noStrike" kern="0" cap="none" spc="0" normalizeH="0" baseline="0" noProof="0">
                  <a:ln>
                    <a:noFill/>
                  </a:ln>
                  <a:solidFill>
                    <a:srgbClr val="000000"/>
                  </a:solidFill>
                  <a:effectLst/>
                  <a:uLnTx/>
                  <a:uFillTx/>
                  <a:latin typeface="Calibri"/>
                  <a:ea typeface="Calibri"/>
                  <a:cs typeface="Calibri"/>
                  <a:sym typeface="Calibri"/>
                </a:rPr>
                <a:t>, på mottagning eller vid komplexa behov på sjukhus</a:t>
              </a:r>
              <a:endParaRPr kumimoji="0" sz="10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95" name="Google Shape;295;p6"/>
          <p:cNvSpPr txBox="1"/>
          <p:nvPr/>
        </p:nvSpPr>
        <p:spPr>
          <a:xfrm>
            <a:off x="9625541" y="5873086"/>
            <a:ext cx="1143963" cy="707886"/>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sv-SE" sz="1000" b="0" i="0" u="none" strike="noStrike" kern="0" cap="none" spc="0" normalizeH="0" baseline="0" noProof="0" dirty="0">
                <a:ln>
                  <a:noFill/>
                </a:ln>
                <a:solidFill>
                  <a:srgbClr val="000000"/>
                </a:solidFill>
                <a:effectLst/>
                <a:uLnTx/>
                <a:uFillTx/>
                <a:latin typeface="Calibri"/>
                <a:ea typeface="Calibri"/>
                <a:cs typeface="Calibri"/>
                <a:sym typeface="Calibri"/>
              </a:rPr>
              <a:t>Partsgemensamt ansvar i hemmet tills SIP har upprättats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6" name="Google Shape;296;p6"/>
          <p:cNvSpPr txBox="1"/>
          <p:nvPr/>
        </p:nvSpPr>
        <p:spPr>
          <a:xfrm>
            <a:off x="8070889" y="5873363"/>
            <a:ext cx="1279345" cy="553998"/>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sv-SE" sz="1000" b="0" i="0" u="none" strike="noStrike" kern="0" cap="none" spc="0" normalizeH="0" baseline="0" noProof="0" dirty="0">
                <a:ln>
                  <a:noFill/>
                </a:ln>
                <a:solidFill>
                  <a:srgbClr val="000000"/>
                </a:solidFill>
                <a:effectLst/>
                <a:uLnTx/>
                <a:uFillTx/>
                <a:latin typeface="Calibri"/>
                <a:ea typeface="Calibri"/>
                <a:cs typeface="Calibri"/>
                <a:sym typeface="Calibri"/>
              </a:rPr>
              <a:t>Tidpunkt för SIP avgörs av personens samordningsbehov</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7" name="Google Shape;297;p6"/>
          <p:cNvSpPr/>
          <p:nvPr/>
        </p:nvSpPr>
        <p:spPr>
          <a:xfrm>
            <a:off x="3052202" y="2322451"/>
            <a:ext cx="4826418" cy="780435"/>
          </a:xfrm>
          <a:prstGeom prst="rightArrow">
            <a:avLst>
              <a:gd name="adj1" fmla="val 50000"/>
              <a:gd name="adj2" fmla="val 50000"/>
            </a:avLst>
          </a:prstGeom>
          <a:solidFill>
            <a:srgbClr val="FF3B3B"/>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sv-SE" sz="1800" b="0" i="0" u="none" strike="noStrike" kern="0" cap="none" spc="0" normalizeH="0" baseline="0" noProof="0">
                <a:ln>
                  <a:noFill/>
                </a:ln>
                <a:solidFill>
                  <a:srgbClr val="F2F2F2"/>
                </a:solidFill>
                <a:effectLst/>
                <a:uLnTx/>
                <a:uFillTx/>
                <a:latin typeface="Calibri"/>
                <a:ea typeface="Calibri"/>
                <a:cs typeface="Calibri"/>
                <a:sym typeface="Calibri"/>
              </a:rPr>
              <a:t>Planering </a:t>
            </a:r>
            <a:r>
              <a:rPr kumimoji="0" lang="sv-SE" sz="1800" b="0" i="1" u="none" strike="noStrike" kern="0" cap="none" spc="0" normalizeH="0" baseline="0" noProof="0">
                <a:ln>
                  <a:noFill/>
                </a:ln>
                <a:solidFill>
                  <a:srgbClr val="F2F2F2"/>
                </a:solidFill>
                <a:effectLst/>
                <a:uLnTx/>
                <a:uFillTx/>
                <a:latin typeface="Calibri"/>
                <a:ea typeface="Calibri"/>
                <a:cs typeface="Calibri"/>
                <a:sym typeface="Calibri"/>
              </a:rPr>
              <a:t>och kommunikation </a:t>
            </a:r>
            <a:r>
              <a:rPr kumimoji="0" lang="sv-SE" sz="1800" b="0" i="0" u="none" strike="noStrike" kern="0" cap="none" spc="0" normalizeH="0" baseline="0" noProof="0">
                <a:ln>
                  <a:noFill/>
                </a:ln>
                <a:solidFill>
                  <a:srgbClr val="F2F2F2"/>
                </a:solidFill>
                <a:effectLst/>
                <a:uLnTx/>
                <a:uFillTx/>
                <a:latin typeface="Calibri"/>
                <a:ea typeface="Calibri"/>
                <a:cs typeface="Calibri"/>
                <a:sym typeface="Calibri"/>
              </a:rPr>
              <a:t>under vårdtid </a:t>
            </a:r>
            <a:endParaRPr kumimoji="0" sz="1800" b="0" i="0" u="none" strike="noStrike" kern="0" cap="none" spc="0" normalizeH="0" baseline="0" noProof="0">
              <a:ln>
                <a:noFill/>
              </a:ln>
              <a:solidFill>
                <a:srgbClr val="FF0000"/>
              </a:solidFill>
              <a:effectLst/>
              <a:uLnTx/>
              <a:uFillTx/>
              <a:latin typeface="Calibri"/>
              <a:ea typeface="Calibri"/>
              <a:cs typeface="Calibri"/>
              <a:sym typeface="Calibri"/>
            </a:endParaRPr>
          </a:p>
        </p:txBody>
      </p:sp>
      <p:sp>
        <p:nvSpPr>
          <p:cNvPr id="298" name="Google Shape;298;p6"/>
          <p:cNvSpPr txBox="1"/>
          <p:nvPr/>
        </p:nvSpPr>
        <p:spPr>
          <a:xfrm>
            <a:off x="3139196" y="5897753"/>
            <a:ext cx="1132178" cy="246221"/>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sv-SE" sz="1000" b="0" i="0" u="none" strike="noStrike" kern="0" cap="none" spc="0" normalizeH="0" baseline="0" noProof="0" dirty="0">
                <a:ln>
                  <a:noFill/>
                </a:ln>
                <a:solidFill>
                  <a:srgbClr val="000000"/>
                </a:solidFill>
                <a:effectLst/>
                <a:uLnTx/>
                <a:uFillTx/>
                <a:latin typeface="Calibri"/>
                <a:ea typeface="Calibri"/>
                <a:cs typeface="Calibri"/>
                <a:sym typeface="Calibri"/>
              </a:rPr>
              <a:t>Samtycke beaktas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9" name="Google Shape;299;p6"/>
          <p:cNvSpPr txBox="1"/>
          <p:nvPr/>
        </p:nvSpPr>
        <p:spPr>
          <a:xfrm>
            <a:off x="6335223" y="5873086"/>
            <a:ext cx="1601516" cy="861734"/>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sv-SE" sz="1000" b="0" i="0" u="none" strike="noStrike" kern="0" cap="none" spc="0" normalizeH="0" baseline="0" noProof="0" dirty="0">
                <a:ln>
                  <a:noFill/>
                </a:ln>
                <a:solidFill>
                  <a:srgbClr val="000000"/>
                </a:solidFill>
                <a:effectLst/>
                <a:uLnTx/>
                <a:uFillTx/>
                <a:latin typeface="Calibri"/>
                <a:ea typeface="Calibri"/>
                <a:cs typeface="Calibri"/>
                <a:sym typeface="Calibri"/>
              </a:rPr>
              <a:t>Behov av medicinska, rehabiliterande och omvårdande insatser ska vara identifierade och kommunicerade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00" name="Google Shape;300;p6"/>
          <p:cNvSpPr/>
          <p:nvPr/>
        </p:nvSpPr>
        <p:spPr>
          <a:xfrm>
            <a:off x="1246909" y="3011054"/>
            <a:ext cx="1695824" cy="2216126"/>
          </a:xfrm>
          <a:prstGeom prst="roundRect">
            <a:avLst>
              <a:gd name="adj" fmla="val 16667"/>
            </a:avLst>
          </a:prstGeom>
          <a:solidFill>
            <a:srgbClr val="9CC2E5"/>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000"/>
              <a:buFont typeface="Arial"/>
              <a:buNone/>
              <a:tabLst/>
              <a:defRPr/>
            </a:pPr>
            <a:endParaRPr kumimoji="0" sz="1000" b="0" i="1"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350"/>
              </a:spcBef>
              <a:spcAft>
                <a:spcPts val="0"/>
              </a:spcAft>
              <a:buClr>
                <a:srgbClr val="000000"/>
              </a:buClr>
              <a:buSzPts val="1000"/>
              <a:buFont typeface="Arial"/>
              <a:buNone/>
              <a:tabLst/>
              <a:defRPr/>
            </a:pPr>
            <a:endParaRPr kumimoji="0" sz="1000" b="0" i="1"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350"/>
              </a:spcBef>
              <a:spcAft>
                <a:spcPts val="0"/>
              </a:spcAft>
              <a:buClr>
                <a:srgbClr val="000000"/>
              </a:buClr>
              <a:buSzPts val="1000"/>
              <a:buFont typeface="Arial"/>
              <a:buNone/>
              <a:tabLst/>
              <a:defRPr/>
            </a:pPr>
            <a:r>
              <a:rPr kumimoji="0" lang="sv-SE" sz="1000" b="0" i="1" u="none" strike="noStrike" kern="0" cap="none" spc="0" normalizeH="0" baseline="0" noProof="0">
                <a:ln>
                  <a:noFill/>
                </a:ln>
                <a:solidFill>
                  <a:srgbClr val="000000"/>
                </a:solidFill>
                <a:effectLst/>
                <a:uLnTx/>
                <a:uFillTx/>
                <a:latin typeface="Calibri"/>
                <a:ea typeface="Calibri"/>
                <a:cs typeface="Calibri"/>
                <a:sym typeface="Calibri"/>
              </a:rPr>
              <a:t>Inmeddelande </a:t>
            </a:r>
            <a:r>
              <a:rPr kumimoji="0" lang="sv-SE" sz="1000" b="0" i="0" u="none" strike="noStrike" kern="0" cap="none" spc="0" normalizeH="0" baseline="0" noProof="0">
                <a:ln>
                  <a:noFill/>
                </a:ln>
                <a:solidFill>
                  <a:srgbClr val="000000"/>
                </a:solidFill>
                <a:effectLst/>
                <a:uLnTx/>
                <a:uFillTx/>
                <a:latin typeface="Calibri"/>
                <a:ea typeface="Calibri"/>
                <a:cs typeface="Calibri"/>
                <a:sym typeface="Calibri"/>
              </a:rPr>
              <a:t>skickas från </a:t>
            </a:r>
            <a:r>
              <a:rPr kumimoji="0" lang="sv-SE" sz="1000" b="1" i="0" u="none" strike="noStrike" kern="0" cap="none" spc="0" normalizeH="0" baseline="0" noProof="0">
                <a:ln>
                  <a:noFill/>
                </a:ln>
                <a:solidFill>
                  <a:srgbClr val="000000"/>
                </a:solidFill>
                <a:effectLst/>
                <a:uLnTx/>
                <a:uFillTx/>
                <a:latin typeface="Calibri"/>
                <a:ea typeface="Calibri"/>
                <a:cs typeface="Calibri"/>
                <a:sym typeface="Calibri"/>
              </a:rPr>
              <a:t>kommunal hälso- och sjukvård </a:t>
            </a:r>
            <a:r>
              <a:rPr kumimoji="0" lang="sv-SE" sz="1000" b="0" i="0" u="none" strike="noStrike" kern="0" cap="none" spc="0" normalizeH="0" baseline="0" noProof="0">
                <a:ln>
                  <a:noFill/>
                </a:ln>
                <a:solidFill>
                  <a:srgbClr val="000000"/>
                </a:solidFill>
                <a:effectLst/>
                <a:uLnTx/>
                <a:uFillTx/>
                <a:latin typeface="Calibri"/>
                <a:ea typeface="Calibri"/>
                <a:cs typeface="Calibri"/>
                <a:sym typeface="Calibri"/>
              </a:rPr>
              <a:t>eller från </a:t>
            </a:r>
            <a:r>
              <a:rPr kumimoji="0" lang="sv-SE" sz="1000" b="1" i="0" u="none" strike="noStrike" kern="0" cap="none" spc="0" normalizeH="0" baseline="0" noProof="0">
                <a:ln>
                  <a:noFill/>
                </a:ln>
                <a:solidFill>
                  <a:srgbClr val="000000"/>
                </a:solidFill>
                <a:effectLst/>
                <a:uLnTx/>
                <a:uFillTx/>
                <a:latin typeface="Calibri"/>
                <a:ea typeface="Calibri"/>
                <a:cs typeface="Calibri"/>
                <a:sym typeface="Calibri"/>
              </a:rPr>
              <a:t>öppen vård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01" name="Google Shape;301;p6"/>
          <p:cNvCxnSpPr>
            <a:cxnSpLocks/>
            <a:endCxn id="298" idx="0"/>
          </p:cNvCxnSpPr>
          <p:nvPr/>
        </p:nvCxnSpPr>
        <p:spPr>
          <a:xfrm flipH="1">
            <a:off x="3705285" y="5238869"/>
            <a:ext cx="4759" cy="658884"/>
          </a:xfrm>
          <a:prstGeom prst="straightConnector1">
            <a:avLst/>
          </a:prstGeom>
          <a:noFill/>
          <a:ln w="9525" cap="flat" cmpd="sng">
            <a:solidFill>
              <a:schemeClr val="accent1"/>
            </a:solidFill>
            <a:prstDash val="solid"/>
            <a:miter lim="800000"/>
            <a:headEnd type="none" w="sm" len="sm"/>
            <a:tailEnd type="triangle" w="med" len="med"/>
          </a:ln>
        </p:spPr>
      </p:cxnSp>
      <p:cxnSp>
        <p:nvCxnSpPr>
          <p:cNvPr id="302" name="Google Shape;302;p6"/>
          <p:cNvCxnSpPr/>
          <p:nvPr/>
        </p:nvCxnSpPr>
        <p:spPr>
          <a:xfrm>
            <a:off x="10169237" y="5227180"/>
            <a:ext cx="18472" cy="636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03" name="Google Shape;303;p6"/>
          <p:cNvCxnSpPr/>
          <p:nvPr/>
        </p:nvCxnSpPr>
        <p:spPr>
          <a:xfrm flipH="1">
            <a:off x="8683973" y="5227180"/>
            <a:ext cx="6927" cy="619355"/>
          </a:xfrm>
          <a:prstGeom prst="straightConnector1">
            <a:avLst/>
          </a:prstGeom>
          <a:noFill/>
          <a:ln w="9525" cap="flat" cmpd="sng">
            <a:solidFill>
              <a:schemeClr val="accent1"/>
            </a:solidFill>
            <a:prstDash val="solid"/>
            <a:miter lim="800000"/>
            <a:headEnd type="none" w="sm" len="sm"/>
            <a:tailEnd type="triangle" w="med" len="med"/>
          </a:ln>
        </p:spPr>
      </p:cxnSp>
      <p:cxnSp>
        <p:nvCxnSpPr>
          <p:cNvPr id="304" name="Google Shape;304;p6"/>
          <p:cNvCxnSpPr/>
          <p:nvPr/>
        </p:nvCxnSpPr>
        <p:spPr>
          <a:xfrm>
            <a:off x="7064491" y="5227180"/>
            <a:ext cx="0" cy="619354"/>
          </a:xfrm>
          <a:prstGeom prst="straightConnector1">
            <a:avLst/>
          </a:prstGeom>
          <a:noFill/>
          <a:ln w="9525" cap="flat" cmpd="sng">
            <a:solidFill>
              <a:schemeClr val="accent1"/>
            </a:solidFill>
            <a:prstDash val="solid"/>
            <a:miter lim="800000"/>
            <a:headEnd type="none" w="sm" len="sm"/>
            <a:tailEnd type="triangle" w="med" len="med"/>
          </a:ln>
        </p:spPr>
      </p:cxnSp>
      <p:sp>
        <p:nvSpPr>
          <p:cNvPr id="305" name="Google Shape;305;p6"/>
          <p:cNvSpPr txBox="1">
            <a:spLocks noGrp="1"/>
          </p:cNvSpPr>
          <p:nvPr>
            <p:ph type="title"/>
          </p:nvPr>
        </p:nvSpPr>
        <p:spPr>
          <a:xfrm>
            <a:off x="94844" y="60600"/>
            <a:ext cx="11868556" cy="43880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300"/>
              <a:buFont typeface="Calibri"/>
              <a:buNone/>
            </a:pPr>
            <a:r>
              <a:rPr lang="sv-SE" dirty="0"/>
              <a:t>Att tänka på för patientens bästa – utgångspunkten är individens behov! </a:t>
            </a:r>
            <a:endParaRPr sz="1800" i="1" dirty="0"/>
          </a:p>
        </p:txBody>
      </p:sp>
      <p:sp>
        <p:nvSpPr>
          <p:cNvPr id="306" name="Google Shape;306;p6"/>
          <p:cNvSpPr txBox="1"/>
          <p:nvPr/>
        </p:nvSpPr>
        <p:spPr>
          <a:xfrm>
            <a:off x="1447032" y="1440258"/>
            <a:ext cx="1394691" cy="954107"/>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sv-SE" sz="1400" b="0" i="0" u="none" strike="noStrike" kern="0" cap="none" spc="0" normalizeH="0" baseline="0" noProof="0">
                <a:ln>
                  <a:noFill/>
                </a:ln>
                <a:solidFill>
                  <a:srgbClr val="000000"/>
                </a:solidFill>
                <a:effectLst/>
                <a:uLnTx/>
                <a:uFillTx/>
                <a:latin typeface="Calibri"/>
                <a:ea typeface="Calibri"/>
                <a:cs typeface="Calibri"/>
                <a:sym typeface="Calibri"/>
              </a:rPr>
              <a:t>Akutmottagning  läser och besvarar inmeddelande</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7" name="Google Shape;307;p6"/>
          <p:cNvSpPr txBox="1"/>
          <p:nvPr/>
        </p:nvSpPr>
        <p:spPr>
          <a:xfrm>
            <a:off x="94850" y="1022650"/>
            <a:ext cx="1279200" cy="13854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sv-SE" sz="1400" b="0" i="0" u="none" strike="noStrike" kern="0" cap="none" spc="0" normalizeH="0" baseline="0" noProof="0">
                <a:ln>
                  <a:noFill/>
                </a:ln>
                <a:solidFill>
                  <a:srgbClr val="000000"/>
                </a:solidFill>
                <a:effectLst/>
                <a:uLnTx/>
                <a:uFillTx/>
                <a:latin typeface="Calibri"/>
                <a:ea typeface="Calibri"/>
                <a:cs typeface="Calibri"/>
                <a:sym typeface="Calibri"/>
              </a:rPr>
              <a:t>Kommun uppdaterar patientkortet, inkl. enhets-kopplingar</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8" name="Google Shape;308;p6"/>
          <p:cNvSpPr txBox="1"/>
          <p:nvPr/>
        </p:nvSpPr>
        <p:spPr>
          <a:xfrm>
            <a:off x="3014788" y="1466205"/>
            <a:ext cx="1186102" cy="738664"/>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sv-SE" sz="1400" b="0" i="0" u="none" strike="noStrike" kern="0" cap="none" spc="0" normalizeH="0" baseline="0" noProof="0">
                <a:ln>
                  <a:noFill/>
                </a:ln>
                <a:solidFill>
                  <a:srgbClr val="000000"/>
                </a:solidFill>
                <a:effectLst/>
                <a:uLnTx/>
                <a:uFillTx/>
                <a:latin typeface="Calibri"/>
                <a:ea typeface="Calibri"/>
                <a:cs typeface="Calibri"/>
                <a:sym typeface="Calibri"/>
              </a:rPr>
              <a:t>Alla svarar på inskrivnings-meddelandet</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9" name="Google Shape;309;p6"/>
          <p:cNvSpPr txBox="1"/>
          <p:nvPr/>
        </p:nvSpPr>
        <p:spPr>
          <a:xfrm>
            <a:off x="6043400" y="685561"/>
            <a:ext cx="1683789" cy="954107"/>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sv-SE" sz="1400" b="0" i="0" u="none" strike="noStrike" kern="0" cap="none" spc="0" normalizeH="0" baseline="0" noProof="0">
                <a:ln>
                  <a:noFill/>
                </a:ln>
                <a:solidFill>
                  <a:srgbClr val="000000"/>
                </a:solidFill>
                <a:effectLst/>
                <a:uLnTx/>
                <a:uFillTx/>
                <a:latin typeface="Calibri"/>
                <a:ea typeface="Calibri"/>
                <a:cs typeface="Calibri"/>
                <a:sym typeface="Calibri"/>
              </a:rPr>
              <a:t>Hjälpmedel och läkemedel – behov efterfrågas och tillgodoses </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6"/>
          <p:cNvSpPr txBox="1"/>
          <p:nvPr/>
        </p:nvSpPr>
        <p:spPr>
          <a:xfrm>
            <a:off x="4271374" y="951082"/>
            <a:ext cx="1683789" cy="954107"/>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sv-SE" sz="1400" b="0" i="0" u="none" strike="noStrike" kern="0" cap="none" spc="0" normalizeH="0" baseline="0" noProof="0">
                <a:ln>
                  <a:noFill/>
                </a:ln>
                <a:solidFill>
                  <a:srgbClr val="000000"/>
                </a:solidFill>
                <a:effectLst/>
                <a:uLnTx/>
                <a:uFillTx/>
                <a:latin typeface="Calibri"/>
                <a:ea typeface="Calibri"/>
                <a:cs typeface="Calibri"/>
                <a:sym typeface="Calibri"/>
              </a:rPr>
              <a:t>Fast vårdkontakt i öppenvård är delaktig i planering under vårdtid</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1" name="Google Shape;311;p6"/>
          <p:cNvSpPr txBox="1"/>
          <p:nvPr/>
        </p:nvSpPr>
        <p:spPr>
          <a:xfrm>
            <a:off x="4516580" y="5897753"/>
            <a:ext cx="1683789" cy="830956"/>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sv-SE" sz="1200" b="0" i="0" u="none" strike="noStrike" kern="0" cap="none" spc="0" normalizeH="0" baseline="0" noProof="0" dirty="0">
                <a:ln>
                  <a:noFill/>
                </a:ln>
                <a:solidFill>
                  <a:srgbClr val="000000"/>
                </a:solidFill>
                <a:effectLst/>
                <a:uLnTx/>
                <a:uFillTx/>
                <a:latin typeface="Calibri"/>
                <a:ea typeface="Calibri"/>
                <a:cs typeface="Calibri"/>
                <a:sym typeface="Calibri"/>
              </a:rPr>
              <a:t>Fast vårdkontakt i öppenvård har samordningsansvar i processen</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12" name="Google Shape;312;p6"/>
          <p:cNvSpPr txBox="1"/>
          <p:nvPr/>
        </p:nvSpPr>
        <p:spPr>
          <a:xfrm>
            <a:off x="9342683" y="1356037"/>
            <a:ext cx="2195840" cy="954107"/>
          </a:xfrm>
          <a:prstGeom prst="rect">
            <a:avLst/>
          </a:prstGeom>
          <a:solidFill>
            <a:schemeClr val="lt1">
              <a:alpha val="80000"/>
            </a:schemeClr>
          </a:solid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sv-SE" sz="1400" b="0" i="0" u="none" strike="noStrike" kern="0" cap="none" spc="0" normalizeH="0" baseline="0" noProof="0">
                <a:ln>
                  <a:noFill/>
                </a:ln>
                <a:solidFill>
                  <a:srgbClr val="000000"/>
                </a:solidFill>
                <a:effectLst/>
                <a:uLnTx/>
                <a:uFillTx/>
                <a:latin typeface="Calibri"/>
                <a:ea typeface="Calibri"/>
                <a:cs typeface="Calibri"/>
                <a:sym typeface="Calibri"/>
              </a:rPr>
              <a:t>Parternas egna planer utgör grunden till SIP. Vårdplan upprättas av sluten och/eller öppen vård</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313" name="Google Shape;313;p6"/>
          <p:cNvCxnSpPr/>
          <p:nvPr/>
        </p:nvCxnSpPr>
        <p:spPr>
          <a:xfrm rot="10800000">
            <a:off x="906823" y="2247742"/>
            <a:ext cx="392800" cy="847329"/>
          </a:xfrm>
          <a:prstGeom prst="straightConnector1">
            <a:avLst/>
          </a:prstGeom>
          <a:noFill/>
          <a:ln w="9525" cap="flat" cmpd="sng">
            <a:solidFill>
              <a:schemeClr val="accent1"/>
            </a:solidFill>
            <a:prstDash val="solid"/>
            <a:miter lim="800000"/>
            <a:headEnd type="none" w="sm" len="sm"/>
            <a:tailEnd type="triangle" w="med" len="med"/>
          </a:ln>
        </p:spPr>
      </p:cxnSp>
      <p:cxnSp>
        <p:nvCxnSpPr>
          <p:cNvPr id="314" name="Google Shape;314;p6"/>
          <p:cNvCxnSpPr/>
          <p:nvPr/>
        </p:nvCxnSpPr>
        <p:spPr>
          <a:xfrm rot="10800000">
            <a:off x="1958206" y="2394365"/>
            <a:ext cx="89669" cy="601880"/>
          </a:xfrm>
          <a:prstGeom prst="straightConnector1">
            <a:avLst/>
          </a:prstGeom>
          <a:noFill/>
          <a:ln w="9525" cap="flat" cmpd="sng">
            <a:solidFill>
              <a:schemeClr val="accent1"/>
            </a:solidFill>
            <a:prstDash val="solid"/>
            <a:miter lim="800000"/>
            <a:headEnd type="none" w="sm" len="sm"/>
            <a:tailEnd type="triangle" w="med" len="med"/>
          </a:ln>
        </p:spPr>
      </p:cxnSp>
      <p:cxnSp>
        <p:nvCxnSpPr>
          <p:cNvPr id="315" name="Google Shape;315;p6"/>
          <p:cNvCxnSpPr/>
          <p:nvPr/>
        </p:nvCxnSpPr>
        <p:spPr>
          <a:xfrm rot="10800000">
            <a:off x="5182476" y="1916854"/>
            <a:ext cx="156558" cy="579728"/>
          </a:xfrm>
          <a:prstGeom prst="straightConnector1">
            <a:avLst/>
          </a:prstGeom>
          <a:noFill/>
          <a:ln w="9525" cap="flat" cmpd="sng">
            <a:solidFill>
              <a:schemeClr val="accent1"/>
            </a:solidFill>
            <a:prstDash val="solid"/>
            <a:miter lim="800000"/>
            <a:headEnd type="none" w="sm" len="sm"/>
            <a:tailEnd type="triangle" w="med" len="med"/>
          </a:ln>
        </p:spPr>
      </p:cxnSp>
      <p:cxnSp>
        <p:nvCxnSpPr>
          <p:cNvPr id="316" name="Google Shape;316;p6"/>
          <p:cNvCxnSpPr/>
          <p:nvPr/>
        </p:nvCxnSpPr>
        <p:spPr>
          <a:xfrm rot="10800000">
            <a:off x="6487849" y="1676865"/>
            <a:ext cx="3756" cy="819716"/>
          </a:xfrm>
          <a:prstGeom prst="straightConnector1">
            <a:avLst/>
          </a:prstGeom>
          <a:noFill/>
          <a:ln w="9525" cap="flat" cmpd="sng">
            <a:solidFill>
              <a:schemeClr val="accent1"/>
            </a:solidFill>
            <a:prstDash val="solid"/>
            <a:miter lim="800000"/>
            <a:headEnd type="none" w="sm" len="sm"/>
            <a:tailEnd type="triangle" w="med" len="med"/>
          </a:ln>
        </p:spPr>
      </p:cxnSp>
      <p:cxnSp>
        <p:nvCxnSpPr>
          <p:cNvPr id="317" name="Google Shape;317;p6"/>
          <p:cNvCxnSpPr/>
          <p:nvPr/>
        </p:nvCxnSpPr>
        <p:spPr>
          <a:xfrm rot="10800000" flipH="1">
            <a:off x="10090411" y="2310144"/>
            <a:ext cx="14810" cy="668648"/>
          </a:xfrm>
          <a:prstGeom prst="straightConnector1">
            <a:avLst/>
          </a:prstGeom>
          <a:noFill/>
          <a:ln w="9525" cap="flat" cmpd="sng">
            <a:solidFill>
              <a:schemeClr val="accent1"/>
            </a:solidFill>
            <a:prstDash val="solid"/>
            <a:miter lim="800000"/>
            <a:headEnd type="none" w="sm" len="sm"/>
            <a:tailEnd type="triangle" w="med" len="med"/>
          </a:ln>
        </p:spPr>
      </p:cxnSp>
      <p:sp>
        <p:nvSpPr>
          <p:cNvPr id="319" name="Google Shape;319;p6"/>
          <p:cNvSpPr txBox="1"/>
          <p:nvPr/>
        </p:nvSpPr>
        <p:spPr>
          <a:xfrm>
            <a:off x="7420292" y="1743741"/>
            <a:ext cx="1683789" cy="523220"/>
          </a:xfrm>
          <a:prstGeom prst="rect">
            <a:avLst/>
          </a:prstGeom>
          <a:solidFill>
            <a:schemeClr val="lt1">
              <a:alpha val="78039"/>
            </a:schemeClr>
          </a:solid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sv-SE" sz="1400" b="0" i="0" u="none" strike="noStrike" kern="0" cap="none" spc="0" normalizeH="0" baseline="0" noProof="0">
                <a:ln>
                  <a:noFill/>
                </a:ln>
                <a:solidFill>
                  <a:srgbClr val="000000"/>
                </a:solidFill>
                <a:effectLst/>
                <a:uLnTx/>
                <a:uFillTx/>
                <a:latin typeface="Calibri"/>
                <a:ea typeface="Calibri"/>
                <a:cs typeface="Calibri"/>
                <a:sym typeface="Calibri"/>
              </a:rPr>
              <a:t>Alla parter skriver i utskrivningsplanen</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0" name="Google Shape;320;p6"/>
          <p:cNvSpPr txBox="1"/>
          <p:nvPr/>
        </p:nvSpPr>
        <p:spPr>
          <a:xfrm>
            <a:off x="10640188" y="2586364"/>
            <a:ext cx="1457100" cy="954300"/>
          </a:xfrm>
          <a:prstGeom prst="rect">
            <a:avLst/>
          </a:prstGeom>
          <a:solidFill>
            <a:schemeClr val="lt1">
              <a:alpha val="80000"/>
            </a:schemeClr>
          </a:solid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sv-SE" sz="1400" b="0" i="0" u="none" strike="noStrike" kern="0" cap="none" spc="0" normalizeH="0" baseline="0" noProof="0">
                <a:ln>
                  <a:noFill/>
                </a:ln>
                <a:solidFill>
                  <a:srgbClr val="000000"/>
                </a:solidFill>
                <a:effectLst/>
                <a:uLnTx/>
                <a:uFillTx/>
                <a:latin typeface="Calibri"/>
                <a:ea typeface="Calibri"/>
                <a:cs typeface="Calibri"/>
                <a:sym typeface="Calibri"/>
              </a:rPr>
              <a:t>Planeringsmöten och SIP hålls digitalt/ telefon/fysiskt</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3" name="Google Shape;304;p6">
            <a:extLst>
              <a:ext uri="{FF2B5EF4-FFF2-40B4-BE49-F238E27FC236}">
                <a16:creationId xmlns:a16="http://schemas.microsoft.com/office/drawing/2014/main" id="{EFE93F01-C752-0112-69B6-7D3C58D34E0E}"/>
              </a:ext>
            </a:extLst>
          </p:cNvPr>
          <p:cNvCxnSpPr/>
          <p:nvPr/>
        </p:nvCxnSpPr>
        <p:spPr>
          <a:xfrm>
            <a:off x="5355025" y="5227180"/>
            <a:ext cx="0" cy="619354"/>
          </a:xfrm>
          <a:prstGeom prst="straightConnector1">
            <a:avLst/>
          </a:prstGeom>
          <a:noFill/>
          <a:ln w="9525" cap="flat" cmpd="sng">
            <a:solidFill>
              <a:schemeClr val="accent1"/>
            </a:solidFill>
            <a:prstDash val="solid"/>
            <a:miter lim="800000"/>
            <a:headEnd type="none" w="sm" len="sm"/>
            <a:tailEnd type="triangle" w="med" len="med"/>
          </a:ln>
        </p:spPr>
      </p:cxnSp>
      <p:sp>
        <p:nvSpPr>
          <p:cNvPr id="4" name="textruta 3">
            <a:extLst>
              <a:ext uri="{FF2B5EF4-FFF2-40B4-BE49-F238E27FC236}">
                <a16:creationId xmlns:a16="http://schemas.microsoft.com/office/drawing/2014/main" id="{32CE5B12-92F6-C067-9856-F8DD256CF17E}"/>
              </a:ext>
            </a:extLst>
          </p:cNvPr>
          <p:cNvSpPr txBox="1"/>
          <p:nvPr/>
        </p:nvSpPr>
        <p:spPr>
          <a:xfrm>
            <a:off x="283278" y="5934641"/>
            <a:ext cx="2278435"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sv-SE" dirty="0"/>
              <a:t>Kommunikationen sker i Cosmic Link</a:t>
            </a:r>
          </a:p>
        </p:txBody>
      </p:sp>
    </p:spTree>
    <p:extLst>
      <p:ext uri="{BB962C8B-B14F-4D97-AF65-F5344CB8AC3E}">
        <p14:creationId xmlns:p14="http://schemas.microsoft.com/office/powerpoint/2010/main" val="416440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animBg="1"/>
      <p:bldP spid="296" grpId="0" animBg="1"/>
      <p:bldP spid="298" grpId="0" animBg="1"/>
      <p:bldP spid="299" grpId="0" animBg="1"/>
      <p:bldP spid="306" grpId="0" animBg="1"/>
      <p:bldP spid="307" grpId="0" animBg="1"/>
      <p:bldP spid="308" grpId="0" animBg="1"/>
      <p:bldP spid="309" grpId="0" animBg="1"/>
      <p:bldP spid="310" grpId="0" animBg="1"/>
      <p:bldP spid="311" grpId="0" animBg="1"/>
      <p:bldP spid="312" grpId="0" animBg="1"/>
      <p:bldP spid="319" grpId="0" animBg="1"/>
      <p:bldP spid="3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CFF5D7-7FE1-B422-5102-07053E62D9AC}"/>
              </a:ext>
            </a:extLst>
          </p:cNvPr>
          <p:cNvSpPr>
            <a:spLocks noGrp="1"/>
          </p:cNvSpPr>
          <p:nvPr>
            <p:ph type="ctrTitle"/>
          </p:nvPr>
        </p:nvSpPr>
        <p:spPr>
          <a:xfrm>
            <a:off x="1524000" y="1889618"/>
            <a:ext cx="9144000" cy="2387600"/>
          </a:xfrm>
          <a:ln/>
        </p:spPr>
        <p:style>
          <a:lnRef idx="1">
            <a:schemeClr val="accent5"/>
          </a:lnRef>
          <a:fillRef idx="2">
            <a:schemeClr val="accent5"/>
          </a:fillRef>
          <a:effectRef idx="1">
            <a:schemeClr val="accent5"/>
          </a:effectRef>
          <a:fontRef idx="minor">
            <a:schemeClr val="dk1"/>
          </a:fontRef>
        </p:style>
        <p:txBody>
          <a:bodyPr anchor="ctr"/>
          <a:lstStyle/>
          <a:p>
            <a:r>
              <a:rPr lang="sv-SE" dirty="0">
                <a:solidFill>
                  <a:srgbClr val="0861CE"/>
                </a:solidFill>
              </a:rPr>
              <a:t>Statistik - SKR</a:t>
            </a:r>
          </a:p>
        </p:txBody>
      </p:sp>
    </p:spTree>
    <p:extLst>
      <p:ext uri="{BB962C8B-B14F-4D97-AF65-F5344CB8AC3E}">
        <p14:creationId xmlns:p14="http://schemas.microsoft.com/office/powerpoint/2010/main" val="66560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6CF72-7C2E-D48B-90C9-8A8B7DB6E80A}"/>
              </a:ext>
            </a:extLst>
          </p:cNvPr>
          <p:cNvSpPr>
            <a:spLocks noGrp="1"/>
          </p:cNvSpPr>
          <p:nvPr>
            <p:ph type="title"/>
          </p:nvPr>
        </p:nvSpPr>
        <p:spPr>
          <a:xfrm>
            <a:off x="648000" y="0"/>
            <a:ext cx="9924000" cy="949877"/>
          </a:xfrm>
        </p:spPr>
        <p:txBody>
          <a:bodyPr/>
          <a:lstStyle/>
          <a:p>
            <a:r>
              <a:rPr lang="sv-SE" dirty="0"/>
              <a:t>Måluppfyllelse 2023 (jan-aug) – Hem utskrivningsklardagen</a:t>
            </a:r>
          </a:p>
        </p:txBody>
      </p:sp>
      <p:sp>
        <p:nvSpPr>
          <p:cNvPr id="3" name="Platshållare för bildnummer 2">
            <a:extLst>
              <a:ext uri="{FF2B5EF4-FFF2-40B4-BE49-F238E27FC236}">
                <a16:creationId xmlns:a16="http://schemas.microsoft.com/office/drawing/2014/main" id="{EA2919D8-179B-D2E0-2E46-7A5F432FDCD0}"/>
              </a:ext>
            </a:extLst>
          </p:cNvPr>
          <p:cNvSpPr>
            <a:spLocks noGrp="1"/>
          </p:cNvSpPr>
          <p:nvPr>
            <p:ph type="sldNum" sz="quarter" idx="12"/>
          </p:nvPr>
        </p:nvSpPr>
        <p:spPr/>
        <p:txBody>
          <a:bodyPr/>
          <a:lstStyle/>
          <a:p>
            <a:fld id="{5204B58B-0420-4827-A2A8-7A3D043AFDDE}" type="slidenum">
              <a:rPr lang="sv-SE" smtClean="0"/>
              <a:t>13</a:t>
            </a:fld>
            <a:endParaRPr lang="sv-SE" dirty="0"/>
          </a:p>
        </p:txBody>
      </p:sp>
      <p:pic>
        <p:nvPicPr>
          <p:cNvPr id="6" name="Bildobjekt 5">
            <a:extLst>
              <a:ext uri="{FF2B5EF4-FFF2-40B4-BE49-F238E27FC236}">
                <a16:creationId xmlns:a16="http://schemas.microsoft.com/office/drawing/2014/main" id="{7D20D210-3549-66A5-812C-E96B9C11DFA5}"/>
              </a:ext>
            </a:extLst>
          </p:cNvPr>
          <p:cNvPicPr>
            <a:picLocks noChangeAspect="1"/>
          </p:cNvPicPr>
          <p:nvPr/>
        </p:nvPicPr>
        <p:blipFill rotWithShape="1">
          <a:blip r:embed="rId2"/>
          <a:srcRect l="11131" t="17025" r="11579" b="4271"/>
          <a:stretch/>
        </p:blipFill>
        <p:spPr>
          <a:xfrm>
            <a:off x="898433" y="1284708"/>
            <a:ext cx="9423133" cy="5197642"/>
          </a:xfrm>
          <a:prstGeom prst="rect">
            <a:avLst/>
          </a:prstGeom>
        </p:spPr>
      </p:pic>
    </p:spTree>
    <p:extLst>
      <p:ext uri="{BB962C8B-B14F-4D97-AF65-F5344CB8AC3E}">
        <p14:creationId xmlns:p14="http://schemas.microsoft.com/office/powerpoint/2010/main" val="38697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CD4682A1-F77B-0AE7-A1D1-924D2EF0CE94}"/>
              </a:ext>
            </a:extLst>
          </p:cNvPr>
          <p:cNvSpPr>
            <a:spLocks noGrp="1"/>
          </p:cNvSpPr>
          <p:nvPr>
            <p:ph type="sldNum" sz="quarter" idx="12"/>
          </p:nvPr>
        </p:nvSpPr>
        <p:spPr/>
        <p:txBody>
          <a:bodyPr/>
          <a:lstStyle/>
          <a:p>
            <a:fld id="{5204B58B-0420-4827-A2A8-7A3D043AFDDE}" type="slidenum">
              <a:rPr lang="sv-SE" smtClean="0"/>
              <a:t>14</a:t>
            </a:fld>
            <a:endParaRPr lang="sv-SE" dirty="0"/>
          </a:p>
        </p:txBody>
      </p:sp>
      <p:pic>
        <p:nvPicPr>
          <p:cNvPr id="8" name="Bildobjekt 7">
            <a:extLst>
              <a:ext uri="{FF2B5EF4-FFF2-40B4-BE49-F238E27FC236}">
                <a16:creationId xmlns:a16="http://schemas.microsoft.com/office/drawing/2014/main" id="{CCBCD880-C9BF-9571-49B6-4E664EB54FE8}"/>
              </a:ext>
            </a:extLst>
          </p:cNvPr>
          <p:cNvPicPr>
            <a:picLocks noChangeAspect="1"/>
          </p:cNvPicPr>
          <p:nvPr/>
        </p:nvPicPr>
        <p:blipFill rotWithShape="1">
          <a:blip r:embed="rId2"/>
          <a:srcRect l="11289" t="11923" r="12053" b="10393"/>
          <a:stretch/>
        </p:blipFill>
        <p:spPr>
          <a:xfrm>
            <a:off x="828935" y="1478085"/>
            <a:ext cx="9346130" cy="5130265"/>
          </a:xfrm>
          <a:prstGeom prst="rect">
            <a:avLst/>
          </a:prstGeom>
        </p:spPr>
      </p:pic>
      <p:sp>
        <p:nvSpPr>
          <p:cNvPr id="9" name="Rubrik 8">
            <a:extLst>
              <a:ext uri="{FF2B5EF4-FFF2-40B4-BE49-F238E27FC236}">
                <a16:creationId xmlns:a16="http://schemas.microsoft.com/office/drawing/2014/main" id="{C1451C41-88F9-AFA7-C7E9-183ECFB30D63}"/>
              </a:ext>
            </a:extLst>
          </p:cNvPr>
          <p:cNvSpPr txBox="1">
            <a:spLocks noGrp="1"/>
          </p:cNvSpPr>
          <p:nvPr>
            <p:ph type="title"/>
          </p:nvPr>
        </p:nvSpPr>
        <p:spPr>
          <a:xfrm>
            <a:off x="539750" y="1096026"/>
            <a:ext cx="9923463" cy="221599"/>
          </a:xfrm>
          <a:prstGeom prst="rect">
            <a:avLst/>
          </a:prstGeom>
          <a:noFill/>
        </p:spPr>
        <p:txBody>
          <a:bodyPr wrap="square" lIns="0" tIns="0" rIns="0" bIns="0" rtlCol="0">
            <a:spAutoFit/>
          </a:bodyPr>
          <a:lstStyle/>
          <a:p>
            <a:pPr algn="l"/>
            <a:r>
              <a:rPr lang="sv-SE" sz="1600" dirty="0"/>
              <a:t>Måluppfyllelse Maj 2023 – hem utskrivningsklardagen</a:t>
            </a:r>
          </a:p>
        </p:txBody>
      </p:sp>
    </p:spTree>
    <p:extLst>
      <p:ext uri="{BB962C8B-B14F-4D97-AF65-F5344CB8AC3E}">
        <p14:creationId xmlns:p14="http://schemas.microsoft.com/office/powerpoint/2010/main" val="3218087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1A7B1677-0D13-86D9-56C0-631DDBB8B238}"/>
              </a:ext>
            </a:extLst>
          </p:cNvPr>
          <p:cNvSpPr>
            <a:spLocks noGrp="1"/>
          </p:cNvSpPr>
          <p:nvPr>
            <p:ph type="sldNum" sz="quarter" idx="12"/>
          </p:nvPr>
        </p:nvSpPr>
        <p:spPr/>
        <p:txBody>
          <a:bodyPr/>
          <a:lstStyle/>
          <a:p>
            <a:fld id="{5204B58B-0420-4827-A2A8-7A3D043AFDDE}" type="slidenum">
              <a:rPr lang="sv-SE" smtClean="0"/>
              <a:t>15</a:t>
            </a:fld>
            <a:endParaRPr lang="sv-SE" dirty="0"/>
          </a:p>
        </p:txBody>
      </p:sp>
      <p:pic>
        <p:nvPicPr>
          <p:cNvPr id="9" name="Bildobjekt 8">
            <a:extLst>
              <a:ext uri="{FF2B5EF4-FFF2-40B4-BE49-F238E27FC236}">
                <a16:creationId xmlns:a16="http://schemas.microsoft.com/office/drawing/2014/main" id="{0FECA20F-6FE0-104D-C5C6-6A2A192F6F09}"/>
              </a:ext>
            </a:extLst>
          </p:cNvPr>
          <p:cNvPicPr>
            <a:picLocks noChangeAspect="1"/>
          </p:cNvPicPr>
          <p:nvPr/>
        </p:nvPicPr>
        <p:blipFill rotWithShape="1">
          <a:blip r:embed="rId2"/>
          <a:srcRect l="10250" t="12028" r="12618" b="10414"/>
          <a:stretch/>
        </p:blipFill>
        <p:spPr>
          <a:xfrm>
            <a:off x="853640" y="1101871"/>
            <a:ext cx="9403882" cy="5121948"/>
          </a:xfrm>
          <a:prstGeom prst="rect">
            <a:avLst/>
          </a:prstGeom>
        </p:spPr>
      </p:pic>
      <p:sp>
        <p:nvSpPr>
          <p:cNvPr id="10" name="textruta 9">
            <a:extLst>
              <a:ext uri="{FF2B5EF4-FFF2-40B4-BE49-F238E27FC236}">
                <a16:creationId xmlns:a16="http://schemas.microsoft.com/office/drawing/2014/main" id="{7EEF7CEA-5A65-87CB-5E3B-C046A1E8450B}"/>
              </a:ext>
            </a:extLst>
          </p:cNvPr>
          <p:cNvSpPr txBox="1"/>
          <p:nvPr/>
        </p:nvSpPr>
        <p:spPr>
          <a:xfrm>
            <a:off x="766916" y="403123"/>
            <a:ext cx="6076338" cy="246221"/>
          </a:xfrm>
          <a:prstGeom prst="rect">
            <a:avLst/>
          </a:prstGeom>
          <a:noFill/>
        </p:spPr>
        <p:txBody>
          <a:bodyPr wrap="square" lIns="0" tIns="0" rIns="0" bIns="0" rtlCol="0">
            <a:spAutoFit/>
          </a:bodyPr>
          <a:lstStyle/>
          <a:p>
            <a:pPr algn="l"/>
            <a:r>
              <a:rPr lang="sv-SE" sz="1600" dirty="0"/>
              <a:t>Måluppfyllelse Aug 2023 – hem utskrivningsklardagen</a:t>
            </a:r>
          </a:p>
        </p:txBody>
      </p:sp>
    </p:spTree>
    <p:extLst>
      <p:ext uri="{BB962C8B-B14F-4D97-AF65-F5344CB8AC3E}">
        <p14:creationId xmlns:p14="http://schemas.microsoft.com/office/powerpoint/2010/main" val="1902633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04A196-2B88-5B7C-69B6-81DDCC4D78A4}"/>
              </a:ext>
            </a:extLst>
          </p:cNvPr>
          <p:cNvSpPr>
            <a:spLocks noGrp="1"/>
          </p:cNvSpPr>
          <p:nvPr>
            <p:ph type="title"/>
          </p:nvPr>
        </p:nvSpPr>
        <p:spPr>
          <a:xfrm>
            <a:off x="540000" y="368300"/>
            <a:ext cx="10095916" cy="565351"/>
          </a:xfrm>
        </p:spPr>
        <p:txBody>
          <a:bodyPr anchor="t"/>
          <a:lstStyle/>
          <a:p>
            <a:r>
              <a:rPr lang="sv-SE" dirty="0"/>
              <a:t>Medelvårdtid som utskrivningsklar</a:t>
            </a:r>
          </a:p>
        </p:txBody>
      </p:sp>
      <p:sp>
        <p:nvSpPr>
          <p:cNvPr id="3" name="Platshållare för bildnummer 2">
            <a:extLst>
              <a:ext uri="{FF2B5EF4-FFF2-40B4-BE49-F238E27FC236}">
                <a16:creationId xmlns:a16="http://schemas.microsoft.com/office/drawing/2014/main" id="{C0F7258C-C558-969C-2301-DD94D8BF1483}"/>
              </a:ext>
            </a:extLst>
          </p:cNvPr>
          <p:cNvSpPr>
            <a:spLocks noGrp="1"/>
          </p:cNvSpPr>
          <p:nvPr>
            <p:ph type="sldNum" sz="quarter" idx="12"/>
          </p:nvPr>
        </p:nvSpPr>
        <p:spPr/>
        <p:txBody>
          <a:bodyPr/>
          <a:lstStyle/>
          <a:p>
            <a:fld id="{5204B58B-0420-4827-A2A8-7A3D043AFDDE}" type="slidenum">
              <a:rPr lang="sv-SE" smtClean="0"/>
              <a:t>16</a:t>
            </a:fld>
            <a:endParaRPr lang="sv-SE" dirty="0"/>
          </a:p>
        </p:txBody>
      </p:sp>
      <p:pic>
        <p:nvPicPr>
          <p:cNvPr id="8" name="Bildobjekt 7">
            <a:extLst>
              <a:ext uri="{FF2B5EF4-FFF2-40B4-BE49-F238E27FC236}">
                <a16:creationId xmlns:a16="http://schemas.microsoft.com/office/drawing/2014/main" id="{CCB0B830-1237-8370-D008-07D424AA7278}"/>
              </a:ext>
            </a:extLst>
          </p:cNvPr>
          <p:cNvPicPr>
            <a:picLocks noChangeAspect="1"/>
          </p:cNvPicPr>
          <p:nvPr/>
        </p:nvPicPr>
        <p:blipFill rotWithShape="1">
          <a:blip r:embed="rId2"/>
          <a:srcRect l="11368" t="16441" r="11815" b="3653"/>
          <a:stretch/>
        </p:blipFill>
        <p:spPr>
          <a:xfrm>
            <a:off x="1386038" y="1212782"/>
            <a:ext cx="9365381" cy="5276917"/>
          </a:xfrm>
          <a:prstGeom prst="rect">
            <a:avLst/>
          </a:prstGeom>
        </p:spPr>
      </p:pic>
    </p:spTree>
    <p:extLst>
      <p:ext uri="{BB962C8B-B14F-4D97-AF65-F5344CB8AC3E}">
        <p14:creationId xmlns:p14="http://schemas.microsoft.com/office/powerpoint/2010/main" val="1485531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A23B33-64D3-2DF3-4BAC-33191075981F}"/>
              </a:ext>
            </a:extLst>
          </p:cNvPr>
          <p:cNvSpPr>
            <a:spLocks noGrp="1"/>
          </p:cNvSpPr>
          <p:nvPr>
            <p:ph type="title"/>
          </p:nvPr>
        </p:nvSpPr>
        <p:spPr/>
        <p:txBody>
          <a:bodyPr anchor="ctr"/>
          <a:lstStyle/>
          <a:p>
            <a:r>
              <a:rPr lang="sv-SE" dirty="0"/>
              <a:t>Medelvårdtid som utskrivningsklar aug 2023</a:t>
            </a:r>
          </a:p>
        </p:txBody>
      </p:sp>
      <p:sp>
        <p:nvSpPr>
          <p:cNvPr id="3" name="Platshållare för bildnummer 2">
            <a:extLst>
              <a:ext uri="{FF2B5EF4-FFF2-40B4-BE49-F238E27FC236}">
                <a16:creationId xmlns:a16="http://schemas.microsoft.com/office/drawing/2014/main" id="{35DA7B11-9CC0-759E-8442-EBA9D1CE7936}"/>
              </a:ext>
            </a:extLst>
          </p:cNvPr>
          <p:cNvSpPr>
            <a:spLocks noGrp="1"/>
          </p:cNvSpPr>
          <p:nvPr>
            <p:ph type="sldNum" sz="quarter" idx="12"/>
          </p:nvPr>
        </p:nvSpPr>
        <p:spPr/>
        <p:txBody>
          <a:bodyPr/>
          <a:lstStyle/>
          <a:p>
            <a:fld id="{5204B58B-0420-4827-A2A8-7A3D043AFDDE}" type="slidenum">
              <a:rPr lang="sv-SE" smtClean="0"/>
              <a:t>17</a:t>
            </a:fld>
            <a:endParaRPr lang="sv-SE" dirty="0"/>
          </a:p>
        </p:txBody>
      </p:sp>
      <p:pic>
        <p:nvPicPr>
          <p:cNvPr id="8" name="Bildobjekt 7">
            <a:extLst>
              <a:ext uri="{FF2B5EF4-FFF2-40B4-BE49-F238E27FC236}">
                <a16:creationId xmlns:a16="http://schemas.microsoft.com/office/drawing/2014/main" id="{6F5384B6-9377-8B1D-409F-3129A4BD60F0}"/>
              </a:ext>
            </a:extLst>
          </p:cNvPr>
          <p:cNvPicPr>
            <a:picLocks noChangeAspect="1"/>
          </p:cNvPicPr>
          <p:nvPr/>
        </p:nvPicPr>
        <p:blipFill rotWithShape="1">
          <a:blip r:embed="rId2"/>
          <a:srcRect l="11210" t="12214" r="11974" b="10101"/>
          <a:stretch/>
        </p:blipFill>
        <p:spPr>
          <a:xfrm>
            <a:off x="914398" y="1478085"/>
            <a:ext cx="9365381" cy="5130265"/>
          </a:xfrm>
          <a:prstGeom prst="rect">
            <a:avLst/>
          </a:prstGeom>
        </p:spPr>
      </p:pic>
    </p:spTree>
    <p:extLst>
      <p:ext uri="{BB962C8B-B14F-4D97-AF65-F5344CB8AC3E}">
        <p14:creationId xmlns:p14="http://schemas.microsoft.com/office/powerpoint/2010/main" val="1822911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24E6E42-2095-058C-9A94-6DA7624C8D22}"/>
              </a:ext>
            </a:extLst>
          </p:cNvPr>
          <p:cNvSpPr>
            <a:spLocks noGrp="1"/>
          </p:cNvSpPr>
          <p:nvPr>
            <p:ph type="title"/>
          </p:nvPr>
        </p:nvSpPr>
        <p:spPr/>
        <p:txBody>
          <a:bodyPr/>
          <a:lstStyle/>
          <a:p>
            <a:r>
              <a:rPr lang="sv-SE" dirty="0"/>
              <a:t>Länk till SKR</a:t>
            </a:r>
          </a:p>
        </p:txBody>
      </p:sp>
      <p:sp>
        <p:nvSpPr>
          <p:cNvPr id="2" name="Platshållare för bildnummer 1">
            <a:extLst>
              <a:ext uri="{FF2B5EF4-FFF2-40B4-BE49-F238E27FC236}">
                <a16:creationId xmlns:a16="http://schemas.microsoft.com/office/drawing/2014/main" id="{D40DCB8E-47EA-0257-367F-585638809FAD}"/>
              </a:ext>
            </a:extLst>
          </p:cNvPr>
          <p:cNvSpPr>
            <a:spLocks noGrp="1"/>
          </p:cNvSpPr>
          <p:nvPr>
            <p:ph type="sldNum" sz="quarter" idx="12"/>
          </p:nvPr>
        </p:nvSpPr>
        <p:spPr/>
        <p:txBody>
          <a:bodyPr/>
          <a:lstStyle/>
          <a:p>
            <a:fld id="{5204B58B-0420-4827-A2A8-7A3D043AFDDE}" type="slidenum">
              <a:rPr lang="sv-SE" smtClean="0"/>
              <a:t>18</a:t>
            </a:fld>
            <a:endParaRPr lang="sv-SE" dirty="0"/>
          </a:p>
        </p:txBody>
      </p:sp>
      <p:sp>
        <p:nvSpPr>
          <p:cNvPr id="7" name="Platshållare för innehåll 6">
            <a:extLst>
              <a:ext uri="{FF2B5EF4-FFF2-40B4-BE49-F238E27FC236}">
                <a16:creationId xmlns:a16="http://schemas.microsoft.com/office/drawing/2014/main" id="{AFD3B2B5-9B2E-88A1-2983-0D2E3CD2BBD2}"/>
              </a:ext>
            </a:extLst>
          </p:cNvPr>
          <p:cNvSpPr>
            <a:spLocks noGrp="1"/>
          </p:cNvSpPr>
          <p:nvPr>
            <p:ph sz="quarter" idx="13"/>
          </p:nvPr>
        </p:nvSpPr>
        <p:spPr>
          <a:xfrm>
            <a:off x="1045878" y="1978031"/>
            <a:ext cx="10610316" cy="3142609"/>
          </a:xfrm>
        </p:spPr>
        <p:txBody>
          <a:bodyPr/>
          <a:lstStyle/>
          <a:p>
            <a:r>
              <a:rPr lang="sv-SE" sz="2000" dirty="0">
                <a:solidFill>
                  <a:srgbClr val="0070C0"/>
                </a:solidFill>
                <a:hlinkClick r:id="rId3">
                  <a:extLst>
                    <a:ext uri="{A12FA001-AC4F-418D-AE19-62706E023703}">
                      <ahyp:hlinkClr xmlns="" xmlns:ahyp="http://schemas.microsoft.com/office/drawing/2018/hyperlinkcolor" val="tx"/>
                    </a:ext>
                  </a:extLst>
                </a:hlinkClick>
              </a:rPr>
              <a:t>https://www.vantetider.se/vantetiderivarden/vantetidsstatistik/vantetidsstatistikspecialiseradvard/utskrivningsklarapatienter.54395.html</a:t>
            </a:r>
            <a:r>
              <a:rPr lang="sv-SE" sz="2000" dirty="0">
                <a:solidFill>
                  <a:srgbClr val="0070C0"/>
                </a:solidFill>
              </a:rPr>
              <a:t> </a:t>
            </a:r>
          </a:p>
        </p:txBody>
      </p:sp>
    </p:spTree>
    <p:extLst>
      <p:ext uri="{BB962C8B-B14F-4D97-AF65-F5344CB8AC3E}">
        <p14:creationId xmlns:p14="http://schemas.microsoft.com/office/powerpoint/2010/main" val="3749221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Kontakt</a:t>
            </a:r>
            <a:endParaRPr lang="sv-SE" dirty="0"/>
          </a:p>
        </p:txBody>
      </p:sp>
      <p:sp>
        <p:nvSpPr>
          <p:cNvPr id="3" name="Platshållare för bildnummer 2"/>
          <p:cNvSpPr>
            <a:spLocks noGrp="1"/>
          </p:cNvSpPr>
          <p:nvPr>
            <p:ph type="sldNum" sz="quarter" idx="12"/>
          </p:nvPr>
        </p:nvSpPr>
        <p:spPr/>
        <p:txBody>
          <a:bodyPr/>
          <a:lstStyle/>
          <a:p>
            <a:fld id="{5204B58B-0420-4827-A2A8-7A3D043AFDDE}" type="slidenum">
              <a:rPr lang="sv-SE" smtClean="0"/>
              <a:t>19</a:t>
            </a:fld>
            <a:endParaRPr lang="sv-SE" dirty="0"/>
          </a:p>
        </p:txBody>
      </p:sp>
      <p:sp>
        <p:nvSpPr>
          <p:cNvPr id="4" name="Platshållare för innehåll 3"/>
          <p:cNvSpPr>
            <a:spLocks noGrp="1"/>
          </p:cNvSpPr>
          <p:nvPr>
            <p:ph sz="quarter" idx="13"/>
          </p:nvPr>
        </p:nvSpPr>
        <p:spPr/>
        <p:txBody>
          <a:bodyPr/>
          <a:lstStyle/>
          <a:p>
            <a:r>
              <a:rPr lang="sv-SE" dirty="0" smtClean="0"/>
              <a:t>Annelie Eriksson, processledare SVOP</a:t>
            </a:r>
          </a:p>
          <a:p>
            <a:pPr lvl="1"/>
            <a:r>
              <a:rPr lang="sv-SE" dirty="0" smtClean="0">
                <a:hlinkClick r:id="rId2"/>
              </a:rPr>
              <a:t>Annelie.Eriksson@regionostergotland.se</a:t>
            </a:r>
            <a:r>
              <a:rPr lang="sv-SE" dirty="0" smtClean="0"/>
              <a:t> </a:t>
            </a:r>
          </a:p>
          <a:p>
            <a:pPr lvl="1"/>
            <a:endParaRPr lang="sv-SE" dirty="0"/>
          </a:p>
          <a:p>
            <a:r>
              <a:rPr lang="sv-SE" dirty="0" smtClean="0"/>
              <a:t>Stina Öberg, hälso- och sjukvårdsstrateg</a:t>
            </a:r>
          </a:p>
          <a:p>
            <a:pPr lvl="1"/>
            <a:r>
              <a:rPr lang="sv-SE" dirty="0" smtClean="0">
                <a:hlinkClick r:id="rId3"/>
              </a:rPr>
              <a:t>Stina.Oberg@regionostergotland.se</a:t>
            </a:r>
            <a:r>
              <a:rPr lang="sv-SE" dirty="0" smtClean="0"/>
              <a:t> </a:t>
            </a:r>
            <a:endParaRPr lang="sv-SE" dirty="0"/>
          </a:p>
        </p:txBody>
      </p:sp>
    </p:spTree>
    <p:extLst>
      <p:ext uri="{BB962C8B-B14F-4D97-AF65-F5344CB8AC3E}">
        <p14:creationId xmlns:p14="http://schemas.microsoft.com/office/powerpoint/2010/main" val="2676893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2073CFA-AD35-4BEF-9543-901369F91403}"/>
              </a:ext>
            </a:extLst>
          </p:cNvPr>
          <p:cNvSpPr>
            <a:spLocks noGrp="1"/>
          </p:cNvSpPr>
          <p:nvPr>
            <p:ph type="title"/>
          </p:nvPr>
        </p:nvSpPr>
        <p:spPr/>
        <p:txBody>
          <a:bodyPr/>
          <a:lstStyle/>
          <a:p>
            <a:r>
              <a:rPr lang="sv-SE" dirty="0" smtClean="0"/>
              <a:t>Samverkan mellan Region Östergötland och länets kommuner i vård- och omsorgsfrågor</a:t>
            </a:r>
            <a:endParaRPr lang="sv-SE" dirty="0"/>
          </a:p>
        </p:txBody>
      </p:sp>
      <p:sp>
        <p:nvSpPr>
          <p:cNvPr id="3" name="Platshållare för innehåll 2">
            <a:extLst>
              <a:ext uri="{FF2B5EF4-FFF2-40B4-BE49-F238E27FC236}">
                <a16:creationId xmlns:a16="http://schemas.microsoft.com/office/drawing/2014/main" id="{A90F0D5E-575E-4759-B740-0CBCBCC2B639}"/>
              </a:ext>
            </a:extLst>
          </p:cNvPr>
          <p:cNvSpPr>
            <a:spLocks noGrp="1"/>
          </p:cNvSpPr>
          <p:nvPr>
            <p:ph idx="4294967295"/>
          </p:nvPr>
        </p:nvSpPr>
        <p:spPr>
          <a:xfrm>
            <a:off x="1722000" y="1805599"/>
            <a:ext cx="8748000" cy="4060800"/>
          </a:xfrm>
        </p:spPr>
        <p:txBody>
          <a:bodyPr/>
          <a:lstStyle/>
          <a:p>
            <a:r>
              <a:rPr lang="sv-SE" dirty="0" smtClean="0"/>
              <a:t>Samråd vård och omsorg – SVO </a:t>
            </a:r>
          </a:p>
          <a:p>
            <a:pPr lvl="1"/>
            <a:r>
              <a:rPr lang="sv-SE" dirty="0" smtClean="0"/>
              <a:t>Politiker från hälso- och sjukvårdsnämnden + beredningar samt ordförande i socialnämnd i kommunerna </a:t>
            </a:r>
          </a:p>
          <a:p>
            <a:r>
              <a:rPr lang="sv-SE" dirty="0" smtClean="0"/>
              <a:t>SVO AU (arbetsutskott)</a:t>
            </a:r>
          </a:p>
          <a:p>
            <a:r>
              <a:rPr lang="sv-SE" dirty="0" smtClean="0"/>
              <a:t>Ledningsgrupp vård och omsorg – LGVO </a:t>
            </a:r>
          </a:p>
          <a:p>
            <a:pPr lvl="1"/>
            <a:r>
              <a:rPr lang="sv-SE" dirty="0" smtClean="0"/>
              <a:t>Chefer från hälso- och sjukvård i RÖ samt socialchefer i kommunerna </a:t>
            </a:r>
          </a:p>
          <a:p>
            <a:r>
              <a:rPr lang="sv-SE" dirty="0" smtClean="0"/>
              <a:t>LGVO AU (arbetsutskott)</a:t>
            </a:r>
          </a:p>
          <a:p>
            <a:r>
              <a:rPr lang="sv-SE" dirty="0" smtClean="0"/>
              <a:t>Styrs av arbetsplaner</a:t>
            </a:r>
          </a:p>
          <a:p>
            <a:endParaRPr lang="sv-SE" dirty="0"/>
          </a:p>
          <a:p>
            <a:r>
              <a:rPr lang="sv-SE" dirty="0" smtClean="0"/>
              <a:t>Länssamordnare </a:t>
            </a:r>
          </a:p>
          <a:p>
            <a:r>
              <a:rPr lang="sv-SE" dirty="0" smtClean="0"/>
              <a:t>Processtöd </a:t>
            </a:r>
          </a:p>
          <a:p>
            <a:r>
              <a:rPr lang="sv-SE" dirty="0" smtClean="0"/>
              <a:t>LGVO Utvecklingsledare</a:t>
            </a:r>
          </a:p>
        </p:txBody>
      </p:sp>
      <p:sp>
        <p:nvSpPr>
          <p:cNvPr id="2" name="Platshållare för bildnummer 1"/>
          <p:cNvSpPr>
            <a:spLocks noGrp="1"/>
          </p:cNvSpPr>
          <p:nvPr>
            <p:ph type="sldNum" sz="quarter" idx="12"/>
          </p:nvPr>
        </p:nvSpPr>
        <p:spPr/>
        <p:txBody>
          <a:bodyPr/>
          <a:lstStyle/>
          <a:p>
            <a:fld id="{5204B58B-0420-4827-A2A8-7A3D043AFDDE}" type="slidenum">
              <a:rPr lang="sv-SE" smtClean="0"/>
              <a:t>2</a:t>
            </a:fld>
            <a:endParaRPr lang="sv-SE" dirty="0"/>
          </a:p>
        </p:txBody>
      </p:sp>
    </p:spTree>
    <p:extLst>
      <p:ext uri="{BB962C8B-B14F-4D97-AF65-F5344CB8AC3E}">
        <p14:creationId xmlns:p14="http://schemas.microsoft.com/office/powerpoint/2010/main" val="3214937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Struktur </a:t>
            </a:r>
            <a:endParaRPr lang="sv-SE" dirty="0"/>
          </a:p>
        </p:txBody>
      </p:sp>
      <p:sp>
        <p:nvSpPr>
          <p:cNvPr id="3" name="Platshållare för bildnummer 2"/>
          <p:cNvSpPr>
            <a:spLocks noGrp="1"/>
          </p:cNvSpPr>
          <p:nvPr>
            <p:ph type="sldNum" sz="quarter" idx="12"/>
          </p:nvPr>
        </p:nvSpPr>
        <p:spPr/>
        <p:txBody>
          <a:bodyPr/>
          <a:lstStyle/>
          <a:p>
            <a:fld id="{5204B58B-0420-4827-A2A8-7A3D043AFDDE}" type="slidenum">
              <a:rPr lang="sv-SE" smtClean="0"/>
              <a:t>3</a:t>
            </a:fld>
            <a:endParaRPr lang="sv-SE" dirty="0"/>
          </a:p>
        </p:txBody>
      </p:sp>
      <p:pic>
        <p:nvPicPr>
          <p:cNvPr id="17" name="Bildobjekt 16"/>
          <p:cNvPicPr>
            <a:picLocks noChangeAspect="1"/>
          </p:cNvPicPr>
          <p:nvPr/>
        </p:nvPicPr>
        <p:blipFill>
          <a:blip r:embed="rId2"/>
          <a:stretch>
            <a:fillRect/>
          </a:stretch>
        </p:blipFill>
        <p:spPr>
          <a:xfrm>
            <a:off x="2280377" y="1697064"/>
            <a:ext cx="8183624" cy="4017927"/>
          </a:xfrm>
          <a:prstGeom prst="rect">
            <a:avLst/>
          </a:prstGeom>
        </p:spPr>
      </p:pic>
    </p:spTree>
    <p:extLst>
      <p:ext uri="{BB962C8B-B14F-4D97-AF65-F5344CB8AC3E}">
        <p14:creationId xmlns:p14="http://schemas.microsoft.com/office/powerpoint/2010/main" val="562888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Uppdrag SVO  </a:t>
            </a:r>
            <a:endParaRPr lang="sv-SE" dirty="0"/>
          </a:p>
        </p:txBody>
      </p:sp>
      <p:sp>
        <p:nvSpPr>
          <p:cNvPr id="3" name="Platshållare för bildnummer 2"/>
          <p:cNvSpPr>
            <a:spLocks noGrp="1"/>
          </p:cNvSpPr>
          <p:nvPr>
            <p:ph type="sldNum" sz="quarter" idx="12"/>
          </p:nvPr>
        </p:nvSpPr>
        <p:spPr/>
        <p:txBody>
          <a:bodyPr/>
          <a:lstStyle/>
          <a:p>
            <a:fld id="{5204B58B-0420-4827-A2A8-7A3D043AFDDE}" type="slidenum">
              <a:rPr lang="sv-SE" smtClean="0"/>
              <a:t>4</a:t>
            </a:fld>
            <a:endParaRPr lang="sv-SE" dirty="0"/>
          </a:p>
        </p:txBody>
      </p:sp>
      <p:sp>
        <p:nvSpPr>
          <p:cNvPr id="4" name="Platshållare för innehåll 3"/>
          <p:cNvSpPr>
            <a:spLocks noGrp="1"/>
          </p:cNvSpPr>
          <p:nvPr>
            <p:ph sz="quarter" idx="13"/>
          </p:nvPr>
        </p:nvSpPr>
        <p:spPr/>
        <p:txBody>
          <a:bodyPr/>
          <a:lstStyle/>
          <a:p>
            <a:r>
              <a:rPr lang="sv-SE" dirty="0"/>
              <a:t>Samråd vård och omsorg (SVO) utgör politisk arena för samverkan inom vård och omsorg. </a:t>
            </a:r>
          </a:p>
          <a:p>
            <a:r>
              <a:rPr lang="sv-SE" dirty="0"/>
              <a:t>SVO har följande övergripande uppdrag från huvudmännen:</a:t>
            </a:r>
          </a:p>
          <a:p>
            <a:pPr lvl="1"/>
            <a:r>
              <a:rPr lang="sv-SE" dirty="0"/>
              <a:t>Att vara ett organ för samråd och överläggningar mellan regionen och länets kommuner, i </a:t>
            </a:r>
            <a:r>
              <a:rPr lang="sv-SE" dirty="0" smtClean="0"/>
              <a:t>vård- </a:t>
            </a:r>
            <a:r>
              <a:rPr lang="sv-SE" dirty="0"/>
              <a:t>och omsorgsfrågor. </a:t>
            </a:r>
          </a:p>
          <a:p>
            <a:pPr lvl="1"/>
            <a:r>
              <a:rPr lang="sv-SE" dirty="0"/>
              <a:t>Att vara huvudmännens gemensamma organ för ledning och styrning av länsövergripande utvecklingsarbeten och aktiviteter samt ha ett kunskapsuppdrag gentemot huvudmännen. Kunskapsuppdraget består av aktiviteter för gemensam kunskapsstyrning och kunskapsutveckling och ger därmed möjligheter att lägga grunden för gemensamt politiskt agerande. Detta kan exempelvis ske genom temakonferenser och kunskapssammanträden. </a:t>
            </a:r>
          </a:p>
          <a:p>
            <a:endParaRPr lang="sv-SE" dirty="0"/>
          </a:p>
        </p:txBody>
      </p:sp>
    </p:spTree>
    <p:extLst>
      <p:ext uri="{BB962C8B-B14F-4D97-AF65-F5344CB8AC3E}">
        <p14:creationId xmlns:p14="http://schemas.microsoft.com/office/powerpoint/2010/main" val="2410853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Uppdrag LGVO </a:t>
            </a:r>
            <a:endParaRPr lang="sv-SE" dirty="0"/>
          </a:p>
        </p:txBody>
      </p:sp>
      <p:sp>
        <p:nvSpPr>
          <p:cNvPr id="3" name="Platshållare för bildnummer 2"/>
          <p:cNvSpPr>
            <a:spLocks noGrp="1"/>
          </p:cNvSpPr>
          <p:nvPr>
            <p:ph type="sldNum" sz="quarter" idx="12"/>
          </p:nvPr>
        </p:nvSpPr>
        <p:spPr/>
        <p:txBody>
          <a:bodyPr/>
          <a:lstStyle/>
          <a:p>
            <a:fld id="{5204B58B-0420-4827-A2A8-7A3D043AFDDE}" type="slidenum">
              <a:rPr lang="sv-SE" smtClean="0"/>
              <a:t>5</a:t>
            </a:fld>
            <a:endParaRPr lang="sv-SE" dirty="0"/>
          </a:p>
        </p:txBody>
      </p:sp>
      <p:sp>
        <p:nvSpPr>
          <p:cNvPr id="4" name="Platshållare för innehåll 3"/>
          <p:cNvSpPr>
            <a:spLocks noGrp="1"/>
          </p:cNvSpPr>
          <p:nvPr>
            <p:ph sz="quarter" idx="13"/>
          </p:nvPr>
        </p:nvSpPr>
        <p:spPr/>
        <p:txBody>
          <a:bodyPr/>
          <a:lstStyle/>
          <a:p>
            <a:r>
              <a:rPr lang="sv-SE" dirty="0"/>
              <a:t>LGVO utgör den gemensamma tjänstepersonsledningen för hälso- och </a:t>
            </a:r>
            <a:r>
              <a:rPr lang="sv-SE" dirty="0" smtClean="0"/>
              <a:t>sjukvård, omsorg </a:t>
            </a:r>
            <a:r>
              <a:rPr lang="sv-SE" dirty="0"/>
              <a:t>och socialtjänst i Östergötland, med uppdrag </a:t>
            </a:r>
            <a:endParaRPr lang="sv-SE" dirty="0" smtClean="0"/>
          </a:p>
          <a:p>
            <a:endParaRPr lang="sv-SE" dirty="0"/>
          </a:p>
          <a:p>
            <a:pPr lvl="1"/>
            <a:r>
              <a:rPr lang="sv-SE" dirty="0" smtClean="0"/>
              <a:t>att </a:t>
            </a:r>
            <a:r>
              <a:rPr lang="sv-SE" dirty="0"/>
              <a:t>vara huvudmännens </a:t>
            </a:r>
            <a:r>
              <a:rPr lang="sv-SE" dirty="0" smtClean="0"/>
              <a:t>gemensamma systemledning </a:t>
            </a:r>
            <a:r>
              <a:rPr lang="sv-SE" dirty="0"/>
              <a:t>för länsövergripande utvecklingsarbeten och aktiviteter, </a:t>
            </a:r>
            <a:r>
              <a:rPr lang="sv-SE" dirty="0" smtClean="0"/>
              <a:t>gemensam kunskapsstyrning </a:t>
            </a:r>
            <a:r>
              <a:rPr lang="sv-SE" dirty="0"/>
              <a:t>och kunskapsutveckling.</a:t>
            </a:r>
          </a:p>
        </p:txBody>
      </p:sp>
    </p:spTree>
    <p:extLst>
      <p:ext uri="{BB962C8B-B14F-4D97-AF65-F5344CB8AC3E}">
        <p14:creationId xmlns:p14="http://schemas.microsoft.com/office/powerpoint/2010/main" val="1222910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Överenskommelser och avtal </a:t>
            </a:r>
            <a:endParaRPr lang="sv-SE" dirty="0"/>
          </a:p>
        </p:txBody>
      </p:sp>
      <p:sp>
        <p:nvSpPr>
          <p:cNvPr id="3" name="Platshållare för bildnummer 2"/>
          <p:cNvSpPr>
            <a:spLocks noGrp="1"/>
          </p:cNvSpPr>
          <p:nvPr>
            <p:ph type="sldNum" sz="quarter" idx="12"/>
          </p:nvPr>
        </p:nvSpPr>
        <p:spPr/>
        <p:txBody>
          <a:bodyPr/>
          <a:lstStyle/>
          <a:p>
            <a:fld id="{5204B58B-0420-4827-A2A8-7A3D043AFDDE}" type="slidenum">
              <a:rPr lang="sv-SE" smtClean="0"/>
              <a:t>6</a:t>
            </a:fld>
            <a:endParaRPr lang="sv-SE" dirty="0"/>
          </a:p>
        </p:txBody>
      </p:sp>
      <p:sp>
        <p:nvSpPr>
          <p:cNvPr id="4" name="Platshållare för innehåll 3"/>
          <p:cNvSpPr>
            <a:spLocks noGrp="1"/>
          </p:cNvSpPr>
          <p:nvPr>
            <p:ph sz="quarter" idx="13"/>
          </p:nvPr>
        </p:nvSpPr>
        <p:spPr/>
        <p:txBody>
          <a:bodyPr/>
          <a:lstStyle/>
          <a:p>
            <a:r>
              <a:rPr lang="sv-SE" dirty="0" smtClean="0"/>
              <a:t>Politisk styrning genom bland annat överenskommelser och avtal inom olika områden </a:t>
            </a:r>
            <a:endParaRPr lang="sv-SE" dirty="0"/>
          </a:p>
          <a:p>
            <a:r>
              <a:rPr lang="sv-SE" dirty="0" smtClean="0"/>
              <a:t>Axplock av avtal och överenskommelser</a:t>
            </a:r>
          </a:p>
          <a:p>
            <a:pPr lvl="1"/>
            <a:r>
              <a:rPr lang="sv-SE" dirty="0" smtClean="0"/>
              <a:t>”Hemsjukvårdsavtalet” – Avtal om överlåtelse av skyldighet att erbjuda hälso- och sjukvård i ordinärt boende </a:t>
            </a:r>
          </a:p>
          <a:p>
            <a:pPr lvl="1"/>
            <a:r>
              <a:rPr lang="sv-SE" dirty="0" smtClean="0"/>
              <a:t>Ramavtal för ungdomshälsa i Östergötland </a:t>
            </a:r>
          </a:p>
          <a:p>
            <a:pPr lvl="1"/>
            <a:r>
              <a:rPr lang="sv-SE" dirty="0" smtClean="0"/>
              <a:t>Överenskommelse om samverkan kring personer med psykisk funktionsnedsättning och personer med missbruk </a:t>
            </a:r>
            <a:endParaRPr lang="sv-SE" dirty="0"/>
          </a:p>
        </p:txBody>
      </p:sp>
    </p:spTree>
    <p:extLst>
      <p:ext uri="{BB962C8B-B14F-4D97-AF65-F5344CB8AC3E}">
        <p14:creationId xmlns:p14="http://schemas.microsoft.com/office/powerpoint/2010/main" val="138521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smtClean="0"/>
              <a:t>Överenskommelse om samverkan kring trygg, säker och effektiv utskrivning från sluten hälso- och sjukvård</a:t>
            </a:r>
            <a:endParaRPr lang="sv-SE" dirty="0"/>
          </a:p>
        </p:txBody>
      </p:sp>
      <p:sp>
        <p:nvSpPr>
          <p:cNvPr id="9" name="Platshållare för innehåll 8"/>
          <p:cNvSpPr>
            <a:spLocks noGrp="1"/>
          </p:cNvSpPr>
          <p:nvPr>
            <p:ph sz="half" idx="1"/>
          </p:nvPr>
        </p:nvSpPr>
        <p:spPr/>
        <p:txBody>
          <a:bodyPr/>
          <a:lstStyle/>
          <a:p>
            <a:r>
              <a:rPr lang="sv-SE" dirty="0" smtClean="0"/>
              <a:t>Överenskommelsen bygger på lagen om samverkan vid utskrivning från sluten hälso- och sjukvård och började gälla 2018-01-01 (psykiatrin 2019-01-01).</a:t>
            </a:r>
          </a:p>
          <a:p>
            <a:r>
              <a:rPr lang="sv-SE" dirty="0" smtClean="0"/>
              <a:t>Syfte</a:t>
            </a:r>
            <a:r>
              <a:rPr lang="sv-SE" dirty="0"/>
              <a:t>: Överenskommelsen syftar till att skapa förutsättningar för en god samverkan för trygg, säker och effektiv utskrivning från sluten hälso- och sjukvård. Den syftar också till att skapa en god vård på rätt vårdnivå som förebygger undvikbar slutenvård och </a:t>
            </a:r>
            <a:r>
              <a:rPr lang="sv-SE" dirty="0" smtClean="0"/>
              <a:t>återinläggningar.</a:t>
            </a:r>
          </a:p>
          <a:p>
            <a:r>
              <a:rPr lang="sv-SE" dirty="0"/>
              <a:t>Målgrupp: Målgruppen är personer, i alla åldrar, som efter utskrivning från slutenvården behöver insatser från socialtjänsten och/eller den kommunalt finansierade hälso- och sjukvården</a:t>
            </a:r>
            <a:r>
              <a:rPr lang="sv-SE" dirty="0" smtClean="0"/>
              <a:t>.</a:t>
            </a:r>
          </a:p>
        </p:txBody>
      </p:sp>
      <p:sp>
        <p:nvSpPr>
          <p:cNvPr id="10" name="Platshållare för innehåll 9"/>
          <p:cNvSpPr>
            <a:spLocks noGrp="1"/>
          </p:cNvSpPr>
          <p:nvPr>
            <p:ph sz="half" idx="2"/>
          </p:nvPr>
        </p:nvSpPr>
        <p:spPr/>
        <p:txBody>
          <a:bodyPr/>
          <a:lstStyle/>
          <a:p>
            <a:endParaRPr lang="sv-SE"/>
          </a:p>
        </p:txBody>
      </p:sp>
      <p:sp>
        <p:nvSpPr>
          <p:cNvPr id="3" name="Platshållare för bildnummer 2"/>
          <p:cNvSpPr>
            <a:spLocks noGrp="1"/>
          </p:cNvSpPr>
          <p:nvPr>
            <p:ph type="sldNum" sz="quarter" idx="12"/>
          </p:nvPr>
        </p:nvSpPr>
        <p:spPr/>
        <p:txBody>
          <a:bodyPr/>
          <a:lstStyle/>
          <a:p>
            <a:fld id="{5204B58B-0420-4827-A2A8-7A3D043AFDDE}" type="slidenum">
              <a:rPr lang="sv-SE" smtClean="0"/>
              <a:t>7</a:t>
            </a:fld>
            <a:endParaRPr lang="sv-SE" dirty="0"/>
          </a:p>
        </p:txBody>
      </p:sp>
      <p:pic>
        <p:nvPicPr>
          <p:cNvPr id="5" name="Platshållare för innehåll 4"/>
          <p:cNvPicPr>
            <a:picLocks noGrp="1" noChangeAspect="1"/>
          </p:cNvPicPr>
          <p:nvPr>
            <p:ph sz="quarter" idx="4294967295"/>
          </p:nvPr>
        </p:nvPicPr>
        <p:blipFill>
          <a:blip r:embed="rId2"/>
          <a:stretch>
            <a:fillRect/>
          </a:stretch>
        </p:blipFill>
        <p:spPr>
          <a:xfrm>
            <a:off x="7566025" y="1799224"/>
            <a:ext cx="2797175" cy="4067175"/>
          </a:xfrm>
          <a:prstGeom prst="rect">
            <a:avLst/>
          </a:prstGeom>
        </p:spPr>
      </p:pic>
    </p:spTree>
    <p:extLst>
      <p:ext uri="{BB962C8B-B14F-4D97-AF65-F5344CB8AC3E}">
        <p14:creationId xmlns:p14="http://schemas.microsoft.com/office/powerpoint/2010/main" val="3748168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Forts. överenskommelse</a:t>
            </a:r>
            <a:endParaRPr lang="sv-SE" dirty="0"/>
          </a:p>
        </p:txBody>
      </p:sp>
      <p:sp>
        <p:nvSpPr>
          <p:cNvPr id="5" name="Platshållare för bildnummer 4"/>
          <p:cNvSpPr>
            <a:spLocks noGrp="1"/>
          </p:cNvSpPr>
          <p:nvPr>
            <p:ph type="sldNum" sz="quarter" idx="12"/>
          </p:nvPr>
        </p:nvSpPr>
        <p:spPr/>
        <p:txBody>
          <a:bodyPr/>
          <a:lstStyle/>
          <a:p>
            <a:fld id="{5204B58B-0420-4827-A2A8-7A3D043AFDDE}" type="slidenum">
              <a:rPr lang="sv-SE" smtClean="0"/>
              <a:t>8</a:t>
            </a:fld>
            <a:endParaRPr lang="sv-SE" dirty="0"/>
          </a:p>
        </p:txBody>
      </p:sp>
      <p:sp>
        <p:nvSpPr>
          <p:cNvPr id="6" name="Platshållare för innehåll 5"/>
          <p:cNvSpPr>
            <a:spLocks noGrp="1"/>
          </p:cNvSpPr>
          <p:nvPr>
            <p:ph sz="quarter" idx="13"/>
          </p:nvPr>
        </p:nvSpPr>
        <p:spPr/>
        <p:txBody>
          <a:bodyPr/>
          <a:lstStyle/>
          <a:p>
            <a:r>
              <a:rPr lang="sv-SE" dirty="0"/>
              <a:t>Mål: Genom ett tillitsfullt samarbete med medborgarens bästa i fokus ska parterna uppnå att:</a:t>
            </a:r>
          </a:p>
          <a:p>
            <a:pPr lvl="1"/>
            <a:r>
              <a:rPr lang="sv-SE" dirty="0"/>
              <a:t>medborgarna känner sig trygga och säkra vid utskrivning från slutenvård</a:t>
            </a:r>
          </a:p>
          <a:p>
            <a:pPr lvl="1"/>
            <a:r>
              <a:rPr lang="sv-SE" dirty="0"/>
              <a:t>medborgarna känner sig trygga och säkra med den vård och omsorg som kommunerna och den regionfinansierade öppenvården ger efter </a:t>
            </a:r>
            <a:r>
              <a:rPr lang="sv-SE" dirty="0" smtClean="0"/>
              <a:t>sjukhusvistelse</a:t>
            </a:r>
          </a:p>
          <a:p>
            <a:r>
              <a:rPr lang="sv-SE" dirty="0"/>
              <a:t>Det långsiktiga målet med överenskommelsen är att vårdprocesserna ska fungera så bra att betalningsansvar inte ska utfalla. </a:t>
            </a:r>
            <a:endParaRPr lang="sv-SE" dirty="0" smtClean="0"/>
          </a:p>
          <a:p>
            <a:endParaRPr lang="sv-SE" dirty="0"/>
          </a:p>
          <a:p>
            <a:pPr lvl="1"/>
            <a:endParaRPr lang="sv-SE" dirty="0"/>
          </a:p>
          <a:p>
            <a:endParaRPr lang="sv-SE" dirty="0"/>
          </a:p>
        </p:txBody>
      </p:sp>
    </p:spTree>
    <p:extLst>
      <p:ext uri="{BB962C8B-B14F-4D97-AF65-F5344CB8AC3E}">
        <p14:creationId xmlns:p14="http://schemas.microsoft.com/office/powerpoint/2010/main" val="2128563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Process - övergripande</a:t>
            </a:r>
            <a:endParaRPr lang="sv-SE" dirty="0"/>
          </a:p>
        </p:txBody>
      </p:sp>
      <p:sp>
        <p:nvSpPr>
          <p:cNvPr id="3" name="Platshållare för bildnummer 2"/>
          <p:cNvSpPr>
            <a:spLocks noGrp="1"/>
          </p:cNvSpPr>
          <p:nvPr>
            <p:ph type="sldNum" sz="quarter" idx="12"/>
          </p:nvPr>
        </p:nvSpPr>
        <p:spPr/>
        <p:txBody>
          <a:bodyPr/>
          <a:lstStyle/>
          <a:p>
            <a:fld id="{5204B58B-0420-4827-A2A8-7A3D043AFDDE}" type="slidenum">
              <a:rPr lang="sv-SE" smtClean="0"/>
              <a:t>9</a:t>
            </a:fld>
            <a:endParaRPr lang="sv-SE" dirty="0"/>
          </a:p>
        </p:txBody>
      </p:sp>
      <p:sp>
        <p:nvSpPr>
          <p:cNvPr id="4" name="Platshållare för innehåll 3"/>
          <p:cNvSpPr>
            <a:spLocks noGrp="1"/>
          </p:cNvSpPr>
          <p:nvPr>
            <p:ph sz="quarter" idx="13"/>
          </p:nvPr>
        </p:nvSpPr>
        <p:spPr/>
        <p:txBody>
          <a:bodyPr/>
          <a:lstStyle/>
          <a:p>
            <a:r>
              <a:rPr lang="sv-SE" dirty="0"/>
              <a:t>För patienter som bedöms behöva stöd och vård från olika parter […] efter utskrivning, ska den slutna vården underrätta berörda parter genom inskrivningsmeddelande</a:t>
            </a:r>
          </a:p>
          <a:p>
            <a:r>
              <a:rPr lang="sv-SE" dirty="0"/>
              <a:t>Alla berörda parter påbörjar planering inför utskrivning när inskrivningsmeddelande skickas och tas emot</a:t>
            </a:r>
          </a:p>
          <a:p>
            <a:r>
              <a:rPr lang="sv-SE" dirty="0"/>
              <a:t>Planering pågår sedan kontinuerligt under hela vårdtiden</a:t>
            </a:r>
          </a:p>
          <a:p>
            <a:r>
              <a:rPr lang="sv-SE" dirty="0"/>
              <a:t>Fast vårdkontakt ska kalla till samordnad individuell planering senast 24 timmar efter att slutenvården har underrättat om att patienten är utskrivningsklar</a:t>
            </a:r>
          </a:p>
          <a:p>
            <a:r>
              <a:rPr lang="sv-SE" dirty="0"/>
              <a:t>Arbetet ska organiseras på ett sådant sätt att samordnad individuell plan (SIP) kan utföras i hemmet (undantag där SIP görs i slutenvården finns)</a:t>
            </a:r>
          </a:p>
          <a:p>
            <a:endParaRPr lang="sv-SE" dirty="0"/>
          </a:p>
        </p:txBody>
      </p:sp>
    </p:spTree>
    <p:extLst>
      <p:ext uri="{BB962C8B-B14F-4D97-AF65-F5344CB8AC3E}">
        <p14:creationId xmlns:p14="http://schemas.microsoft.com/office/powerpoint/2010/main" val="3949772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Region Östergötland 1">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000000"/>
      </a:hlink>
      <a:folHlink>
        <a:srgbClr val="00000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smtClean="0">
            <a:latin typeface="+mj-lt"/>
          </a:defRPr>
        </a:defPPr>
      </a:lstStyle>
    </a:txDef>
  </a:objectDefaults>
  <a:extraClrSchemeLst/>
  <a:extLst>
    <a:ext uri="{05A4C25C-085E-4340-85A3-A5531E510DB2}">
      <thm15:themeFamily xmlns:thm15="http://schemas.microsoft.com/office/thememl/2012/main" name="Startbild.pptx  -  Skrivskyddad" id="{CF37655C-90A6-424E-9B54-46D6A045F071}" vid="{726C345F-4439-4E0E-B5A8-86136D5FEC6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425</TotalTime>
  <Words>822</Words>
  <Application>Microsoft Office PowerPoint</Application>
  <PresentationFormat>Bredbild</PresentationFormat>
  <Paragraphs>114</Paragraphs>
  <Slides>19</Slides>
  <Notes>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Arial</vt:lpstr>
      <vt:lpstr>Calibri</vt:lpstr>
      <vt:lpstr>Roboto</vt:lpstr>
      <vt:lpstr>Roboto Light</vt:lpstr>
      <vt:lpstr>Region Östergötland</vt:lpstr>
      <vt:lpstr>Samverkan kring utskrivning från sluten hälso- och sjukvård</vt:lpstr>
      <vt:lpstr>Samverkan mellan Region Östergötland och länets kommuner i vård- och omsorgsfrågor</vt:lpstr>
      <vt:lpstr>Struktur </vt:lpstr>
      <vt:lpstr>Uppdrag SVO  </vt:lpstr>
      <vt:lpstr>Uppdrag LGVO </vt:lpstr>
      <vt:lpstr>Överenskommelser och avtal </vt:lpstr>
      <vt:lpstr>Överenskommelse om samverkan kring trygg, säker och effektiv utskrivning från sluten hälso- och sjukvård</vt:lpstr>
      <vt:lpstr>Forts. överenskommelse</vt:lpstr>
      <vt:lpstr>Process - övergripande</vt:lpstr>
      <vt:lpstr>Revisionsrapport</vt:lpstr>
      <vt:lpstr>Att tänka på för patientens bästa – utgångspunkten är individens behov! </vt:lpstr>
      <vt:lpstr>Statistik - SKR</vt:lpstr>
      <vt:lpstr>Måluppfyllelse 2023 (jan-aug) – Hem utskrivningsklardagen</vt:lpstr>
      <vt:lpstr>Måluppfyllelse Maj 2023 – hem utskrivningsklardagen</vt:lpstr>
      <vt:lpstr>PowerPoint-presentation</vt:lpstr>
      <vt:lpstr>Medelvårdtid som utskrivningsklar</vt:lpstr>
      <vt:lpstr>Medelvårdtid som utskrivningsklar aug 2023</vt:lpstr>
      <vt:lpstr>Länk till SKR</vt:lpstr>
      <vt:lpstr>Kontakt</vt:lpstr>
    </vt:vector>
  </TitlesOfParts>
  <Company>Region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Samverkan med kommunerna i Östergötland</dc:title>
  <dc:creator>Öberg Stina</dc:creator>
  <cp:lastModifiedBy>Öberg Stina</cp:lastModifiedBy>
  <cp:revision>17</cp:revision>
  <cp:lastPrinted>2023-11-13T14:25:22Z</cp:lastPrinted>
  <dcterms:created xsi:type="dcterms:W3CDTF">2023-11-13T07:33:29Z</dcterms:created>
  <dcterms:modified xsi:type="dcterms:W3CDTF">2023-11-13T14:41:02Z</dcterms:modified>
</cp:coreProperties>
</file>